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handoutMasterIdLst>
    <p:handoutMasterId r:id="rId19"/>
  </p:handoutMasterIdLst>
  <p:sldIdLst>
    <p:sldId id="287" r:id="rId2"/>
    <p:sldId id="423" r:id="rId3"/>
    <p:sldId id="424" r:id="rId4"/>
    <p:sldId id="425" r:id="rId5"/>
    <p:sldId id="426" r:id="rId6"/>
    <p:sldId id="427" r:id="rId7"/>
    <p:sldId id="428" r:id="rId8"/>
    <p:sldId id="429" r:id="rId9"/>
    <p:sldId id="431" r:id="rId10"/>
    <p:sldId id="433" r:id="rId11"/>
    <p:sldId id="434" r:id="rId12"/>
    <p:sldId id="435" r:id="rId13"/>
    <p:sldId id="436" r:id="rId14"/>
    <p:sldId id="438" r:id="rId15"/>
    <p:sldId id="441" r:id="rId16"/>
    <p:sldId id="286" r:id="rId17"/>
  </p:sldIdLst>
  <p:sldSz cx="9144000" cy="6858000" type="screen4x3"/>
  <p:notesSz cx="9928225" cy="6797675"/>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C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8FD4443E-F989-4FC4-A0C8-D5A2AF1F390B}" styleName="Темный стиль 1 — акцент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Темный стиль 1 — акцент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Темный стиль 1 — акцент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576" autoAdjust="0"/>
    <p:restoredTop sz="82807" autoAdjust="0"/>
  </p:normalViewPr>
  <p:slideViewPr>
    <p:cSldViewPr>
      <p:cViewPr varScale="1">
        <p:scale>
          <a:sx n="95" d="100"/>
          <a:sy n="95" d="100"/>
        </p:scale>
        <p:origin x="2298" y="78"/>
      </p:cViewPr>
      <p:guideLst>
        <p:guide orient="horz" pos="2160"/>
        <p:guide pos="2880"/>
      </p:guideLst>
    </p:cSldViewPr>
  </p:slideViewPr>
  <p:notesTextViewPr>
    <p:cViewPr>
      <p:scale>
        <a:sx n="1" d="1"/>
        <a:sy n="1" d="1"/>
      </p:scale>
      <p:origin x="0" y="0"/>
    </p:cViewPr>
  </p:notesTextViewPr>
  <p:sorterViewPr>
    <p:cViewPr>
      <p:scale>
        <a:sx n="140" d="100"/>
        <a:sy n="14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06B3720-2C2C-4673-A7FD-1811BB9AE498}" type="doc">
      <dgm:prSet loTypeId="urn:microsoft.com/office/officeart/2009/3/layout/SubStepProcess" loCatId="process" qsTypeId="urn:microsoft.com/office/officeart/2005/8/quickstyle/simple1" qsCatId="simple" csTypeId="urn:microsoft.com/office/officeart/2005/8/colors/accent0_2" csCatId="mainScheme" phldr="1"/>
      <dgm:spPr/>
    </dgm:pt>
    <dgm:pt modelId="{F2F20364-76A0-473F-9910-78886E997A4A}">
      <dgm:prSet phldrT="[Текст]" custT="1"/>
      <dgm:spPr>
        <a:solidFill>
          <a:schemeClr val="bg1"/>
        </a:solidFill>
        <a:ln w="12700">
          <a:solidFill>
            <a:srgbClr val="29A0BB"/>
          </a:solidFill>
        </a:ln>
      </dgm:spPr>
      <dgm:t>
        <a:bodyPr/>
        <a:lstStyle/>
        <a:p>
          <a:endParaRPr lang="ru-RU" sz="1600" b="1" kern="1200" dirty="0">
            <a:solidFill>
              <a:srgbClr val="FF5353"/>
            </a:solidFill>
            <a:latin typeface="Calibri"/>
            <a:ea typeface="+mn-ea"/>
            <a:cs typeface="+mn-cs"/>
          </a:endParaRPr>
        </a:p>
        <a:p>
          <a:r>
            <a:rPr lang="en-US" sz="1600" b="1" kern="1200" dirty="0">
              <a:solidFill>
                <a:srgbClr val="FF5353"/>
              </a:solidFill>
              <a:latin typeface="Calibri"/>
              <a:ea typeface="+mn-ea"/>
              <a:cs typeface="+mn-cs"/>
            </a:rPr>
            <a:t>ENSURE</a:t>
          </a:r>
          <a:endParaRPr lang="ru-RU" sz="1600" b="1" kern="1200" dirty="0">
            <a:solidFill>
              <a:srgbClr val="FF5353"/>
            </a:solidFill>
            <a:latin typeface="Calibri"/>
            <a:ea typeface="+mn-ea"/>
            <a:cs typeface="+mn-cs"/>
          </a:endParaRPr>
        </a:p>
        <a:p>
          <a:r>
            <a:rPr lang="en-US" sz="1600" b="1" kern="1200" dirty="0">
              <a:solidFill>
                <a:srgbClr val="1F497D">
                  <a:hueOff val="0"/>
                  <a:satOff val="0"/>
                  <a:lumOff val="0"/>
                  <a:alphaOff val="0"/>
                </a:srgbClr>
              </a:solidFill>
              <a:latin typeface="Calibri"/>
              <a:ea typeface="+mn-ea"/>
              <a:cs typeface="+mn-cs"/>
            </a:rPr>
            <a:t>providing the user with relevant and up-to-date data</a:t>
          </a:r>
          <a:endParaRPr lang="ru-RU" sz="1600" b="1" kern="1200" dirty="0">
            <a:solidFill>
              <a:srgbClr val="1F497D">
                <a:hueOff val="0"/>
                <a:satOff val="0"/>
                <a:lumOff val="0"/>
                <a:alphaOff val="0"/>
              </a:srgbClr>
            </a:solidFill>
            <a:latin typeface="Calibri"/>
            <a:ea typeface="+mn-ea"/>
            <a:cs typeface="+mn-cs"/>
          </a:endParaRPr>
        </a:p>
        <a:p>
          <a:endParaRPr lang="ru-RU" sz="1600" b="1" kern="1200" dirty="0">
            <a:solidFill>
              <a:srgbClr val="1F497D">
                <a:hueOff val="0"/>
                <a:satOff val="0"/>
                <a:lumOff val="0"/>
                <a:alphaOff val="0"/>
              </a:srgbClr>
            </a:solidFill>
            <a:latin typeface="Calibri"/>
            <a:ea typeface="+mn-ea"/>
            <a:cs typeface="+mn-cs"/>
          </a:endParaRPr>
        </a:p>
      </dgm:t>
    </dgm:pt>
    <dgm:pt modelId="{C53C7F40-B143-4AF0-8E3D-2403119645AB}" type="parTrans" cxnId="{73320B8A-B1C9-42D0-A31A-68B34DB09805}">
      <dgm:prSet/>
      <dgm:spPr/>
      <dgm:t>
        <a:bodyPr/>
        <a:lstStyle/>
        <a:p>
          <a:endParaRPr lang="ru-RU"/>
        </a:p>
      </dgm:t>
    </dgm:pt>
    <dgm:pt modelId="{9DAF4DA1-CF21-48D4-8EF9-CE986124505D}" type="sibTrans" cxnId="{73320B8A-B1C9-42D0-A31A-68B34DB09805}">
      <dgm:prSet/>
      <dgm:spPr/>
      <dgm:t>
        <a:bodyPr/>
        <a:lstStyle/>
        <a:p>
          <a:endParaRPr lang="ru-RU"/>
        </a:p>
      </dgm:t>
    </dgm:pt>
    <dgm:pt modelId="{595D1BBC-5125-45F3-AD65-5F91F14A8D93}">
      <dgm:prSet phldrT="[Текст]" custT="1"/>
      <dgm:spPr>
        <a:solidFill>
          <a:schemeClr val="bg1"/>
        </a:solidFill>
        <a:ln w="12700">
          <a:solidFill>
            <a:srgbClr val="29A0BB"/>
          </a:solidFill>
        </a:ln>
      </dgm:spPr>
      <dgm:t>
        <a:bodyPr/>
        <a:lstStyle/>
        <a:p>
          <a:endParaRPr lang="ru-RU" sz="1600" b="1" kern="1200" dirty="0">
            <a:solidFill>
              <a:srgbClr val="FF5353"/>
            </a:solidFill>
            <a:latin typeface="Calibri"/>
            <a:ea typeface="+mn-ea"/>
            <a:cs typeface="+mn-cs"/>
          </a:endParaRPr>
        </a:p>
        <a:p>
          <a:r>
            <a:rPr lang="en-US" sz="1600" b="1" kern="1200" dirty="0">
              <a:solidFill>
                <a:srgbClr val="FF5353"/>
              </a:solidFill>
              <a:latin typeface="Calibri"/>
              <a:ea typeface="+mn-ea"/>
              <a:cs typeface="+mn-cs"/>
            </a:rPr>
            <a:t>OPTIMIZE</a:t>
          </a:r>
          <a:endParaRPr lang="ru-RU" sz="1600" b="1" kern="1200" dirty="0">
            <a:solidFill>
              <a:srgbClr val="FF5353"/>
            </a:solidFill>
            <a:latin typeface="Calibri"/>
            <a:ea typeface="+mn-ea"/>
            <a:cs typeface="+mn-cs"/>
          </a:endParaRPr>
        </a:p>
        <a:p>
          <a:r>
            <a:rPr lang="en-US" sz="1600" b="1" kern="1200" dirty="0">
              <a:solidFill>
                <a:srgbClr val="1F497D">
                  <a:hueOff val="0"/>
                  <a:satOff val="0"/>
                  <a:lumOff val="0"/>
                  <a:alphaOff val="0"/>
                </a:srgbClr>
              </a:solidFill>
              <a:latin typeface="Calibri"/>
              <a:ea typeface="+mn-ea"/>
              <a:cs typeface="+mn-cs"/>
            </a:rPr>
            <a:t>the costs of obtaining them</a:t>
          </a:r>
          <a:endParaRPr lang="ru-RU" sz="1600" b="1" kern="1200" dirty="0">
            <a:solidFill>
              <a:srgbClr val="1F497D">
                <a:hueOff val="0"/>
                <a:satOff val="0"/>
                <a:lumOff val="0"/>
                <a:alphaOff val="0"/>
              </a:srgbClr>
            </a:solidFill>
            <a:latin typeface="Calibri"/>
            <a:ea typeface="+mn-ea"/>
            <a:cs typeface="+mn-cs"/>
          </a:endParaRPr>
        </a:p>
        <a:p>
          <a:endParaRPr lang="ru-RU" sz="1600" b="1" kern="1200" dirty="0">
            <a:solidFill>
              <a:srgbClr val="1F497D">
                <a:hueOff val="0"/>
                <a:satOff val="0"/>
                <a:lumOff val="0"/>
                <a:alphaOff val="0"/>
              </a:srgbClr>
            </a:solidFill>
            <a:latin typeface="Calibri"/>
            <a:ea typeface="+mn-ea"/>
            <a:cs typeface="+mn-cs"/>
          </a:endParaRPr>
        </a:p>
        <a:p>
          <a:endParaRPr lang="ru-RU" sz="1600" b="1" kern="1200" dirty="0">
            <a:solidFill>
              <a:srgbClr val="1F497D">
                <a:hueOff val="0"/>
                <a:satOff val="0"/>
                <a:lumOff val="0"/>
                <a:alphaOff val="0"/>
              </a:srgbClr>
            </a:solidFill>
            <a:latin typeface="Calibri"/>
            <a:ea typeface="+mn-ea"/>
            <a:cs typeface="+mn-cs"/>
          </a:endParaRPr>
        </a:p>
      </dgm:t>
    </dgm:pt>
    <dgm:pt modelId="{649292AD-EFE8-4DAE-B4D0-33F8601EBB49}" type="parTrans" cxnId="{B130B2CB-41F0-4541-86FB-D51DDC52B355}">
      <dgm:prSet/>
      <dgm:spPr/>
      <dgm:t>
        <a:bodyPr/>
        <a:lstStyle/>
        <a:p>
          <a:endParaRPr lang="ru-RU"/>
        </a:p>
      </dgm:t>
    </dgm:pt>
    <dgm:pt modelId="{A907C672-FB36-4284-894A-F53C4498F13E}" type="sibTrans" cxnId="{B130B2CB-41F0-4541-86FB-D51DDC52B355}">
      <dgm:prSet/>
      <dgm:spPr/>
      <dgm:t>
        <a:bodyPr/>
        <a:lstStyle/>
        <a:p>
          <a:endParaRPr lang="ru-RU"/>
        </a:p>
      </dgm:t>
    </dgm:pt>
    <dgm:pt modelId="{861EAAF3-6C23-4100-BDD8-9705CE16E9E8}">
      <dgm:prSet custT="1"/>
      <dgm:spPr>
        <a:solidFill>
          <a:schemeClr val="bg1"/>
        </a:solidFill>
        <a:ln w="12700">
          <a:solidFill>
            <a:srgbClr val="29A0BB"/>
          </a:solidFill>
        </a:ln>
      </dgm:spPr>
      <dgm:t>
        <a:bodyPr/>
        <a:lstStyle/>
        <a:p>
          <a:r>
            <a:rPr lang="en-US" sz="1600" b="1" kern="1200" dirty="0">
              <a:solidFill>
                <a:srgbClr val="FF5353"/>
              </a:solidFill>
              <a:latin typeface="Calibri"/>
              <a:ea typeface="+mn-ea"/>
              <a:cs typeface="+mn-cs"/>
            </a:rPr>
            <a:t>IMPROVE</a:t>
          </a:r>
          <a:endParaRPr lang="ru-RU" sz="1600" b="1" kern="1200" dirty="0">
            <a:solidFill>
              <a:srgbClr val="FF5353"/>
            </a:solidFill>
            <a:latin typeface="Calibri"/>
            <a:ea typeface="+mn-ea"/>
            <a:cs typeface="+mn-cs"/>
          </a:endParaRPr>
        </a:p>
        <a:p>
          <a:r>
            <a:rPr lang="en-US" sz="1600" b="1" kern="1200" dirty="0">
              <a:solidFill>
                <a:srgbClr val="1F497D">
                  <a:hueOff val="0"/>
                  <a:satOff val="0"/>
                  <a:lumOff val="0"/>
                  <a:alphaOff val="0"/>
                </a:srgbClr>
              </a:solidFill>
              <a:latin typeface="Calibri"/>
              <a:ea typeface="+mn-ea"/>
              <a:cs typeface="+mn-cs"/>
            </a:rPr>
            <a:t>the internal efficiency of statistical agencies</a:t>
          </a:r>
          <a:endParaRPr lang="ru-RU" sz="1600" b="1" kern="1200" dirty="0">
            <a:solidFill>
              <a:srgbClr val="1F497D">
                <a:hueOff val="0"/>
                <a:satOff val="0"/>
                <a:lumOff val="0"/>
                <a:alphaOff val="0"/>
              </a:srgbClr>
            </a:solidFill>
            <a:latin typeface="Calibri"/>
            <a:ea typeface="+mn-ea"/>
            <a:cs typeface="+mn-cs"/>
          </a:endParaRPr>
        </a:p>
        <a:p>
          <a:endParaRPr lang="ru-RU" sz="1600" b="1" kern="1200" dirty="0">
            <a:solidFill>
              <a:srgbClr val="1F497D">
                <a:hueOff val="0"/>
                <a:satOff val="0"/>
                <a:lumOff val="0"/>
                <a:alphaOff val="0"/>
              </a:srgbClr>
            </a:solidFill>
            <a:latin typeface="Calibri"/>
            <a:ea typeface="+mn-ea"/>
            <a:cs typeface="+mn-cs"/>
          </a:endParaRPr>
        </a:p>
      </dgm:t>
    </dgm:pt>
    <dgm:pt modelId="{08818FF0-443D-4860-A767-6598DD6BAFBD}" type="parTrans" cxnId="{5E6B9BFB-E179-4DA4-8682-1B2F1903CFFE}">
      <dgm:prSet/>
      <dgm:spPr/>
      <dgm:t>
        <a:bodyPr/>
        <a:lstStyle/>
        <a:p>
          <a:endParaRPr lang="ru-RU"/>
        </a:p>
      </dgm:t>
    </dgm:pt>
    <dgm:pt modelId="{160D3E57-694C-4C07-A61E-08A541EF57EB}" type="sibTrans" cxnId="{5E6B9BFB-E179-4DA4-8682-1B2F1903CFFE}">
      <dgm:prSet/>
      <dgm:spPr/>
      <dgm:t>
        <a:bodyPr/>
        <a:lstStyle/>
        <a:p>
          <a:endParaRPr lang="ru-RU"/>
        </a:p>
      </dgm:t>
    </dgm:pt>
    <dgm:pt modelId="{0BFDEA54-51B6-48EB-8FD2-AA79E45A5509}" type="pres">
      <dgm:prSet presAssocID="{706B3720-2C2C-4673-A7FD-1811BB9AE498}" presName="Name0" presStyleCnt="0">
        <dgm:presLayoutVars>
          <dgm:chMax val="7"/>
          <dgm:dir/>
          <dgm:animOne val="branch"/>
        </dgm:presLayoutVars>
      </dgm:prSet>
      <dgm:spPr/>
    </dgm:pt>
    <dgm:pt modelId="{2D27BBA7-C641-4DBC-BAAB-952B9EED6837}" type="pres">
      <dgm:prSet presAssocID="{F2F20364-76A0-473F-9910-78886E997A4A}" presName="parTx1" presStyleLbl="node1" presStyleIdx="0" presStyleCnt="3" custScaleX="124246" custScaleY="114021" custLinFactNeighborY="3483"/>
      <dgm:spPr/>
    </dgm:pt>
    <dgm:pt modelId="{34D9724B-F25D-473D-A24F-3AF94EB621EF}" type="pres">
      <dgm:prSet presAssocID="{595D1BBC-5125-45F3-AD65-5F91F14A8D93}" presName="parTx2" presStyleLbl="node1" presStyleIdx="1" presStyleCnt="3" custScaleX="103540"/>
      <dgm:spPr/>
    </dgm:pt>
    <dgm:pt modelId="{6BE4B9F3-8DE4-42C9-A15C-2193E27CD749}" type="pres">
      <dgm:prSet presAssocID="{861EAAF3-6C23-4100-BDD8-9705CE16E9E8}" presName="parTx3" presStyleLbl="node1" presStyleIdx="2" presStyleCnt="3" custScaleX="108850" custScaleY="102655" custLinFactNeighborX="-3982" custLinFactNeighborY="-689"/>
      <dgm:spPr/>
    </dgm:pt>
  </dgm:ptLst>
  <dgm:cxnLst>
    <dgm:cxn modelId="{B7DA3D3C-0B91-4751-81C3-747856C00CBA}" type="presOf" srcId="{F2F20364-76A0-473F-9910-78886E997A4A}" destId="{2D27BBA7-C641-4DBC-BAAB-952B9EED6837}" srcOrd="0" destOrd="0" presId="urn:microsoft.com/office/officeart/2009/3/layout/SubStepProcess"/>
    <dgm:cxn modelId="{BA6C175C-E0EA-4A6E-9E70-144A8D36FA62}" type="presOf" srcId="{861EAAF3-6C23-4100-BDD8-9705CE16E9E8}" destId="{6BE4B9F3-8DE4-42C9-A15C-2193E27CD749}" srcOrd="0" destOrd="0" presId="urn:microsoft.com/office/officeart/2009/3/layout/SubStepProcess"/>
    <dgm:cxn modelId="{1FBEAE7F-A0EE-4DDB-A727-48AE51C2B513}" type="presOf" srcId="{706B3720-2C2C-4673-A7FD-1811BB9AE498}" destId="{0BFDEA54-51B6-48EB-8FD2-AA79E45A5509}" srcOrd="0" destOrd="0" presId="urn:microsoft.com/office/officeart/2009/3/layout/SubStepProcess"/>
    <dgm:cxn modelId="{73320B8A-B1C9-42D0-A31A-68B34DB09805}" srcId="{706B3720-2C2C-4673-A7FD-1811BB9AE498}" destId="{F2F20364-76A0-473F-9910-78886E997A4A}" srcOrd="0" destOrd="0" parTransId="{C53C7F40-B143-4AF0-8E3D-2403119645AB}" sibTransId="{9DAF4DA1-CF21-48D4-8EF9-CE986124505D}"/>
    <dgm:cxn modelId="{0FC46DCB-A66E-4641-AC63-E0CBF4318C6A}" type="presOf" srcId="{595D1BBC-5125-45F3-AD65-5F91F14A8D93}" destId="{34D9724B-F25D-473D-A24F-3AF94EB621EF}" srcOrd="0" destOrd="0" presId="urn:microsoft.com/office/officeart/2009/3/layout/SubStepProcess"/>
    <dgm:cxn modelId="{B130B2CB-41F0-4541-86FB-D51DDC52B355}" srcId="{706B3720-2C2C-4673-A7FD-1811BB9AE498}" destId="{595D1BBC-5125-45F3-AD65-5F91F14A8D93}" srcOrd="1" destOrd="0" parTransId="{649292AD-EFE8-4DAE-B4D0-33F8601EBB49}" sibTransId="{A907C672-FB36-4284-894A-F53C4498F13E}"/>
    <dgm:cxn modelId="{5E6B9BFB-E179-4DA4-8682-1B2F1903CFFE}" srcId="{706B3720-2C2C-4673-A7FD-1811BB9AE498}" destId="{861EAAF3-6C23-4100-BDD8-9705CE16E9E8}" srcOrd="2" destOrd="0" parTransId="{08818FF0-443D-4860-A767-6598DD6BAFBD}" sibTransId="{160D3E57-694C-4C07-A61E-08A541EF57EB}"/>
    <dgm:cxn modelId="{166D7465-0E58-4E6A-852E-2F6317326C11}" type="presParOf" srcId="{0BFDEA54-51B6-48EB-8FD2-AA79E45A5509}" destId="{2D27BBA7-C641-4DBC-BAAB-952B9EED6837}" srcOrd="0" destOrd="0" presId="urn:microsoft.com/office/officeart/2009/3/layout/SubStepProcess"/>
    <dgm:cxn modelId="{107D07D9-C2C8-4A37-BE0D-BDE6C10C4B56}" type="presParOf" srcId="{0BFDEA54-51B6-48EB-8FD2-AA79E45A5509}" destId="{34D9724B-F25D-473D-A24F-3AF94EB621EF}" srcOrd="1" destOrd="0" presId="urn:microsoft.com/office/officeart/2009/3/layout/SubStepProcess"/>
    <dgm:cxn modelId="{59520E9E-229F-448E-9866-1D062D446E7D}" type="presParOf" srcId="{0BFDEA54-51B6-48EB-8FD2-AA79E45A5509}" destId="{6BE4B9F3-8DE4-42C9-A15C-2193E27CD749}" srcOrd="2" destOrd="0" presId="urn:microsoft.com/office/officeart/2009/3/layout/SubSte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27BBA7-C641-4DBC-BAAB-952B9EED6837}">
      <dsp:nvSpPr>
        <dsp:cNvPr id="0" name=""/>
        <dsp:cNvSpPr/>
      </dsp:nvSpPr>
      <dsp:spPr>
        <a:xfrm>
          <a:off x="936104" y="129521"/>
          <a:ext cx="1872208" cy="1718131"/>
        </a:xfrm>
        <a:prstGeom prst="ellipse">
          <a:avLst/>
        </a:prstGeom>
        <a:solidFill>
          <a:schemeClr val="bg1"/>
        </a:solidFill>
        <a:ln w="12700" cap="flat" cmpd="sng" algn="ctr">
          <a:solidFill>
            <a:srgbClr val="29A0BB"/>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ru-RU" sz="1600" b="1" kern="1200" dirty="0">
            <a:solidFill>
              <a:srgbClr val="FF5353"/>
            </a:solidFill>
            <a:latin typeface="Calibri"/>
            <a:ea typeface="+mn-ea"/>
            <a:cs typeface="+mn-cs"/>
          </a:endParaRPr>
        </a:p>
        <a:p>
          <a:pPr marL="0" lvl="0" indent="0" algn="ctr" defTabSz="711200">
            <a:lnSpc>
              <a:spcPct val="90000"/>
            </a:lnSpc>
            <a:spcBef>
              <a:spcPct val="0"/>
            </a:spcBef>
            <a:spcAft>
              <a:spcPct val="35000"/>
            </a:spcAft>
            <a:buNone/>
          </a:pPr>
          <a:r>
            <a:rPr lang="en-US" sz="1600" b="1" kern="1200" dirty="0">
              <a:solidFill>
                <a:srgbClr val="FF5353"/>
              </a:solidFill>
              <a:latin typeface="Calibri"/>
              <a:ea typeface="+mn-ea"/>
              <a:cs typeface="+mn-cs"/>
            </a:rPr>
            <a:t>ENSURE</a:t>
          </a:r>
          <a:endParaRPr lang="ru-RU" sz="1600" b="1" kern="1200" dirty="0">
            <a:solidFill>
              <a:srgbClr val="FF5353"/>
            </a:solidFill>
            <a:latin typeface="Calibri"/>
            <a:ea typeface="+mn-ea"/>
            <a:cs typeface="+mn-cs"/>
          </a:endParaRPr>
        </a:p>
        <a:p>
          <a:pPr marL="0" lvl="0" indent="0" algn="ctr" defTabSz="711200">
            <a:lnSpc>
              <a:spcPct val="90000"/>
            </a:lnSpc>
            <a:spcBef>
              <a:spcPct val="0"/>
            </a:spcBef>
            <a:spcAft>
              <a:spcPct val="35000"/>
            </a:spcAft>
            <a:buNone/>
          </a:pPr>
          <a:r>
            <a:rPr lang="en-US" sz="1600" b="1" kern="1200" dirty="0">
              <a:solidFill>
                <a:srgbClr val="1F497D">
                  <a:hueOff val="0"/>
                  <a:satOff val="0"/>
                  <a:lumOff val="0"/>
                  <a:alphaOff val="0"/>
                </a:srgbClr>
              </a:solidFill>
              <a:latin typeface="Calibri"/>
              <a:ea typeface="+mn-ea"/>
              <a:cs typeface="+mn-cs"/>
            </a:rPr>
            <a:t>providing the user with relevant and up-to-date data</a:t>
          </a:r>
          <a:endParaRPr lang="ru-RU" sz="1600" b="1" kern="1200" dirty="0">
            <a:solidFill>
              <a:srgbClr val="1F497D">
                <a:hueOff val="0"/>
                <a:satOff val="0"/>
                <a:lumOff val="0"/>
                <a:alphaOff val="0"/>
              </a:srgbClr>
            </a:solidFill>
            <a:latin typeface="Calibri"/>
            <a:ea typeface="+mn-ea"/>
            <a:cs typeface="+mn-cs"/>
          </a:endParaRPr>
        </a:p>
        <a:p>
          <a:pPr marL="0" lvl="0" indent="0" algn="ctr" defTabSz="711200">
            <a:lnSpc>
              <a:spcPct val="90000"/>
            </a:lnSpc>
            <a:spcBef>
              <a:spcPct val="0"/>
            </a:spcBef>
            <a:spcAft>
              <a:spcPct val="35000"/>
            </a:spcAft>
            <a:buNone/>
          </a:pPr>
          <a:endParaRPr lang="ru-RU" sz="1600" b="1" kern="1200" dirty="0">
            <a:solidFill>
              <a:srgbClr val="1F497D">
                <a:hueOff val="0"/>
                <a:satOff val="0"/>
                <a:lumOff val="0"/>
                <a:alphaOff val="0"/>
              </a:srgbClr>
            </a:solidFill>
            <a:latin typeface="Calibri"/>
            <a:ea typeface="+mn-ea"/>
            <a:cs typeface="+mn-cs"/>
          </a:endParaRPr>
        </a:p>
      </dsp:txBody>
      <dsp:txXfrm>
        <a:off x="1210283" y="381135"/>
        <a:ext cx="1323850" cy="1214903"/>
      </dsp:txXfrm>
    </dsp:sp>
    <dsp:sp modelId="{34D9724B-F25D-473D-A24F-3AF94EB621EF}">
      <dsp:nvSpPr>
        <dsp:cNvPr id="0" name=""/>
        <dsp:cNvSpPr/>
      </dsp:nvSpPr>
      <dsp:spPr>
        <a:xfrm>
          <a:off x="2808312" y="32005"/>
          <a:ext cx="1872208" cy="1808197"/>
        </a:xfrm>
        <a:prstGeom prst="ellipse">
          <a:avLst/>
        </a:prstGeom>
        <a:solidFill>
          <a:schemeClr val="bg1"/>
        </a:solidFill>
        <a:ln w="12700" cap="flat" cmpd="sng" algn="ctr">
          <a:solidFill>
            <a:srgbClr val="29A0BB"/>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ru-RU" sz="1600" b="1" kern="1200" dirty="0">
            <a:solidFill>
              <a:srgbClr val="FF5353"/>
            </a:solidFill>
            <a:latin typeface="Calibri"/>
            <a:ea typeface="+mn-ea"/>
            <a:cs typeface="+mn-cs"/>
          </a:endParaRPr>
        </a:p>
        <a:p>
          <a:pPr marL="0" lvl="0" indent="0" algn="ctr" defTabSz="711200">
            <a:lnSpc>
              <a:spcPct val="90000"/>
            </a:lnSpc>
            <a:spcBef>
              <a:spcPct val="0"/>
            </a:spcBef>
            <a:spcAft>
              <a:spcPct val="35000"/>
            </a:spcAft>
            <a:buNone/>
          </a:pPr>
          <a:r>
            <a:rPr lang="en-US" sz="1600" b="1" kern="1200" dirty="0">
              <a:solidFill>
                <a:srgbClr val="FF5353"/>
              </a:solidFill>
              <a:latin typeface="Calibri"/>
              <a:ea typeface="+mn-ea"/>
              <a:cs typeface="+mn-cs"/>
            </a:rPr>
            <a:t>OPTIMIZE</a:t>
          </a:r>
          <a:endParaRPr lang="ru-RU" sz="1600" b="1" kern="1200" dirty="0">
            <a:solidFill>
              <a:srgbClr val="FF5353"/>
            </a:solidFill>
            <a:latin typeface="Calibri"/>
            <a:ea typeface="+mn-ea"/>
            <a:cs typeface="+mn-cs"/>
          </a:endParaRPr>
        </a:p>
        <a:p>
          <a:pPr marL="0" lvl="0" indent="0" algn="ctr" defTabSz="711200">
            <a:lnSpc>
              <a:spcPct val="90000"/>
            </a:lnSpc>
            <a:spcBef>
              <a:spcPct val="0"/>
            </a:spcBef>
            <a:spcAft>
              <a:spcPct val="35000"/>
            </a:spcAft>
            <a:buNone/>
          </a:pPr>
          <a:r>
            <a:rPr lang="en-US" sz="1600" b="1" kern="1200" dirty="0">
              <a:solidFill>
                <a:srgbClr val="1F497D">
                  <a:hueOff val="0"/>
                  <a:satOff val="0"/>
                  <a:lumOff val="0"/>
                  <a:alphaOff val="0"/>
                </a:srgbClr>
              </a:solidFill>
              <a:latin typeface="Calibri"/>
              <a:ea typeface="+mn-ea"/>
              <a:cs typeface="+mn-cs"/>
            </a:rPr>
            <a:t>the costs of obtaining them</a:t>
          </a:r>
          <a:endParaRPr lang="ru-RU" sz="1600" b="1" kern="1200" dirty="0">
            <a:solidFill>
              <a:srgbClr val="1F497D">
                <a:hueOff val="0"/>
                <a:satOff val="0"/>
                <a:lumOff val="0"/>
                <a:alphaOff val="0"/>
              </a:srgbClr>
            </a:solidFill>
            <a:latin typeface="Calibri"/>
            <a:ea typeface="+mn-ea"/>
            <a:cs typeface="+mn-cs"/>
          </a:endParaRPr>
        </a:p>
        <a:p>
          <a:pPr marL="0" lvl="0" indent="0" algn="ctr" defTabSz="711200">
            <a:lnSpc>
              <a:spcPct val="90000"/>
            </a:lnSpc>
            <a:spcBef>
              <a:spcPct val="0"/>
            </a:spcBef>
            <a:spcAft>
              <a:spcPct val="35000"/>
            </a:spcAft>
            <a:buNone/>
          </a:pPr>
          <a:endParaRPr lang="ru-RU" sz="1600" b="1" kern="1200" dirty="0">
            <a:solidFill>
              <a:srgbClr val="1F497D">
                <a:hueOff val="0"/>
                <a:satOff val="0"/>
                <a:lumOff val="0"/>
                <a:alphaOff val="0"/>
              </a:srgbClr>
            </a:solidFill>
            <a:latin typeface="Calibri"/>
            <a:ea typeface="+mn-ea"/>
            <a:cs typeface="+mn-cs"/>
          </a:endParaRPr>
        </a:p>
        <a:p>
          <a:pPr marL="0" lvl="0" indent="0" algn="ctr" defTabSz="711200">
            <a:lnSpc>
              <a:spcPct val="90000"/>
            </a:lnSpc>
            <a:spcBef>
              <a:spcPct val="0"/>
            </a:spcBef>
            <a:spcAft>
              <a:spcPct val="35000"/>
            </a:spcAft>
            <a:buNone/>
          </a:pPr>
          <a:endParaRPr lang="ru-RU" sz="1600" b="1" kern="1200" dirty="0">
            <a:solidFill>
              <a:srgbClr val="1F497D">
                <a:hueOff val="0"/>
                <a:satOff val="0"/>
                <a:lumOff val="0"/>
                <a:alphaOff val="0"/>
              </a:srgbClr>
            </a:solidFill>
            <a:latin typeface="Calibri"/>
            <a:ea typeface="+mn-ea"/>
            <a:cs typeface="+mn-cs"/>
          </a:endParaRPr>
        </a:p>
      </dsp:txBody>
      <dsp:txXfrm>
        <a:off x="3082491" y="296809"/>
        <a:ext cx="1323850" cy="1278589"/>
      </dsp:txXfrm>
    </dsp:sp>
    <dsp:sp modelId="{6BE4B9F3-8DE4-42C9-A15C-2193E27CD749}">
      <dsp:nvSpPr>
        <dsp:cNvPr id="0" name=""/>
        <dsp:cNvSpPr/>
      </dsp:nvSpPr>
      <dsp:spPr>
        <a:xfrm>
          <a:off x="4608517" y="41425"/>
          <a:ext cx="1872208" cy="1765654"/>
        </a:xfrm>
        <a:prstGeom prst="ellipse">
          <a:avLst/>
        </a:prstGeom>
        <a:solidFill>
          <a:schemeClr val="bg1"/>
        </a:solidFill>
        <a:ln w="12700" cap="flat" cmpd="sng" algn="ctr">
          <a:solidFill>
            <a:srgbClr val="29A0BB"/>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rgbClr val="FF5353"/>
              </a:solidFill>
              <a:latin typeface="Calibri"/>
              <a:ea typeface="+mn-ea"/>
              <a:cs typeface="+mn-cs"/>
            </a:rPr>
            <a:t>IMPROVE</a:t>
          </a:r>
          <a:endParaRPr lang="ru-RU" sz="1600" b="1" kern="1200" dirty="0">
            <a:solidFill>
              <a:srgbClr val="FF5353"/>
            </a:solidFill>
            <a:latin typeface="Calibri"/>
            <a:ea typeface="+mn-ea"/>
            <a:cs typeface="+mn-cs"/>
          </a:endParaRPr>
        </a:p>
        <a:p>
          <a:pPr marL="0" lvl="0" indent="0" algn="ctr" defTabSz="711200">
            <a:lnSpc>
              <a:spcPct val="90000"/>
            </a:lnSpc>
            <a:spcBef>
              <a:spcPct val="0"/>
            </a:spcBef>
            <a:spcAft>
              <a:spcPct val="35000"/>
            </a:spcAft>
            <a:buNone/>
          </a:pPr>
          <a:r>
            <a:rPr lang="en-US" sz="1600" b="1" kern="1200" dirty="0">
              <a:solidFill>
                <a:srgbClr val="1F497D">
                  <a:hueOff val="0"/>
                  <a:satOff val="0"/>
                  <a:lumOff val="0"/>
                  <a:alphaOff val="0"/>
                </a:srgbClr>
              </a:solidFill>
              <a:latin typeface="Calibri"/>
              <a:ea typeface="+mn-ea"/>
              <a:cs typeface="+mn-cs"/>
            </a:rPr>
            <a:t>the internal efficiency of statistical agencies</a:t>
          </a:r>
          <a:endParaRPr lang="ru-RU" sz="1600" b="1" kern="1200" dirty="0">
            <a:solidFill>
              <a:srgbClr val="1F497D">
                <a:hueOff val="0"/>
                <a:satOff val="0"/>
                <a:lumOff val="0"/>
                <a:alphaOff val="0"/>
              </a:srgbClr>
            </a:solidFill>
            <a:latin typeface="Calibri"/>
            <a:ea typeface="+mn-ea"/>
            <a:cs typeface="+mn-cs"/>
          </a:endParaRPr>
        </a:p>
        <a:p>
          <a:pPr marL="0" lvl="0" indent="0" algn="ctr" defTabSz="711200">
            <a:lnSpc>
              <a:spcPct val="90000"/>
            </a:lnSpc>
            <a:spcBef>
              <a:spcPct val="0"/>
            </a:spcBef>
            <a:spcAft>
              <a:spcPct val="35000"/>
            </a:spcAft>
            <a:buNone/>
          </a:pPr>
          <a:endParaRPr lang="ru-RU" sz="1600" b="1" kern="1200" dirty="0">
            <a:solidFill>
              <a:srgbClr val="1F497D">
                <a:hueOff val="0"/>
                <a:satOff val="0"/>
                <a:lumOff val="0"/>
                <a:alphaOff val="0"/>
              </a:srgbClr>
            </a:solidFill>
            <a:latin typeface="Calibri"/>
            <a:ea typeface="+mn-ea"/>
            <a:cs typeface="+mn-cs"/>
          </a:endParaRPr>
        </a:p>
      </dsp:txBody>
      <dsp:txXfrm>
        <a:off x="4882696" y="299999"/>
        <a:ext cx="1323850" cy="1248506"/>
      </dsp:txXfrm>
    </dsp:sp>
  </dsp:spTree>
</dsp:drawing>
</file>

<file path=ppt/diagrams/layout1.xml><?xml version="1.0" encoding="utf-8"?>
<dgm:layoutDef xmlns:dgm="http://schemas.openxmlformats.org/drawingml/2006/diagram" xmlns:a="http://schemas.openxmlformats.org/drawingml/2006/main" uniqueId="urn:microsoft.com/office/officeart/2009/3/layout/SubStepProcess">
  <dgm:title val=""/>
  <dgm:desc val=""/>
  <dgm:catLst>
    <dgm:cat type="process" pri="12250"/>
  </dgm:catLst>
  <dgm:sampData>
    <dgm:dataModel>
      <dgm:ptLst>
        <dgm:pt modelId="0" type="doc"/>
        <dgm:pt modelId="1">
          <dgm:prSet phldr="1"/>
        </dgm:pt>
        <dgm:pt modelId="11">
          <dgm:prSet phldr="1"/>
        </dgm:pt>
        <dgm:pt modelId="12">
          <dgm:prSet phldr="1"/>
        </dgm:pt>
        <dgm:pt modelId="2">
          <dgm:prSet phldr="1"/>
        </dgm:pt>
        <dgm:pt modelId="3">
          <dgm:prSet phldr="1"/>
        </dgm:pt>
      </dgm:ptLst>
      <dgm:cxnLst>
        <dgm:cxn modelId="6" srcId="0" destId="1" srcOrd="0" destOrd="0"/>
        <dgm:cxn modelId="61" srcId="1" destId="11" srcOrd="0" destOrd="0"/>
        <dgm:cxn modelId="62" srcId="1" destId="12" srcOrd="1" destOrd="0"/>
        <dgm:cxn modelId="7" srcId="0" destId="2" srcOrd="0" destOrd="0"/>
        <dgm:cxn modelId="8" srcId="0" destId="3" srcOrd="0" destOrd="0"/>
      </dgm:cxnLst>
      <dgm:bg/>
      <dgm:whole/>
    </dgm:dataModel>
  </dgm:sampData>
  <dgm:styleData>
    <dgm:dataModel>
      <dgm:ptLst>
        <dgm:pt modelId="0" type="doc"/>
        <dgm:pt modelId="1">
          <dgm:prSet phldr="1"/>
        </dgm:pt>
        <dgm:pt modelId="11">
          <dgm:prSet phldr="1"/>
        </dgm:pt>
        <dgm:pt modelId="12">
          <dgm:prSet phldr="1"/>
        </dgm:pt>
        <dgm:pt modelId="2">
          <dgm:prSet phldr="1"/>
        </dgm:pt>
      </dgm:ptLst>
      <dgm:cxnLst>
        <dgm:cxn modelId="4" srcId="0" destId="1" srcOrd="0" destOrd="0"/>
        <dgm:cxn modelId="41" srcId="1" destId="11" srcOrd="0" destOrd="0"/>
        <dgm:cxn modelId="42" srcId="1" destId="12" srcOrd="1" destOrd="0"/>
        <dgm:cxn modelId="5" srcId="0" destId="2" srcOrd="0" destOrd="0"/>
      </dgm:cxnLst>
      <dgm:bg/>
      <dgm:whole/>
    </dgm:dataModel>
  </dgm:styleData>
  <dgm:clrData>
    <dgm:dataModel>
      <dgm:ptLst>
        <dgm:pt modelId="0" type="doc"/>
        <dgm:pt modelId="1">
          <dgm:prSet phldr="1"/>
        </dgm:pt>
        <dgm:pt modelId="11">
          <dgm:prSet phldr="1"/>
        </dgm:pt>
        <dgm:pt modelId="12">
          <dgm:prSet phldr="1"/>
        </dgm:pt>
        <dgm:pt modelId="2">
          <dgm:prSet phldr="1"/>
        </dgm:pt>
        <dgm:pt modelId="3">
          <dgm:prSet phldr="1"/>
        </dgm:pt>
        <dgm:pt modelId="4">
          <dgm:prSet phldr="1"/>
        </dgm:pt>
      </dgm:ptLst>
      <dgm:cxnLst>
        <dgm:cxn modelId="8" srcId="0" destId="1" srcOrd="0" destOrd="0"/>
        <dgm:cxn modelId="81" srcId="1" destId="11" srcOrd="0" destOrd="0"/>
        <dgm:cxn modelId="82" srcId="1" destId="12" srcOrd="1" destOrd="0"/>
        <dgm:cxn modelId="9" srcId="0" destId="2" srcOrd="0" destOrd="0"/>
        <dgm:cxn modelId="10" srcId="0" destId="3" srcOrd="0" destOrd="0"/>
        <dgm:cxn modelId="11" srcId="0" destId="4" srcOrd="0" destOrd="0"/>
      </dgm:cxnLst>
      <dgm:bg/>
      <dgm:whole/>
    </dgm:dataModel>
  </dgm:clrData>
  <dgm:layoutNode name="Name0">
    <dgm:varLst>
      <dgm:chMax val="7"/>
      <dgm:dir/>
      <dgm:animOne val="branch"/>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parTx1" refType="w"/>
      <dgm:constr type="w" for="ch" forName="chLin1" refType="w" refFor="ch" refForName="parTx1" fact="1.38"/>
      <dgm:constr type="h" for="ch" forName="chLin1" refType="h"/>
      <dgm:constr type="w" for="ch" forName="spPre1" refType="w" fact="0.27"/>
      <dgm:constr type="w" for="ch" forName="spPost1" refType="w" fact="0.27"/>
      <dgm:constr type="h" for="ch" forName="spPre1" refType="h"/>
      <dgm:constr type="h" for="ch" forName="spPost1" refType="h"/>
      <dgm:constr type="primFontSz" for="ch" forName="parTx1" val="65"/>
      <dgm:constr type="primFontSz" for="des" forName="desTx1" refType="primFontSz" refFor="ch" refForName="parTx1" fact="0.78"/>
      <dgm:constr type="primFontSz" for="des" forName="desTx1" op="equ"/>
      <dgm:constr type="w" for="ch" forName="parTx2" refType="w"/>
      <dgm:constr type="w" for="ch" forName="chLin2" refType="w" refFor="ch" refForName="parTx2" fact="1.38"/>
      <dgm:constr type="h" for="ch" forName="chLin2" refType="h"/>
      <dgm:constr type="w" for="ch" forName="spPre2" refType="w" fact="0.54"/>
      <dgm:constr type="w" for="ch" forName="spPost2" refType="w" fact="0.54"/>
      <dgm:constr type="h" for="ch" forName="spPre2" refType="h"/>
      <dgm:constr type="h" for="ch" forName="spPost2" refType="h"/>
      <dgm:constr type="primFontSz" for="ch" forName="parTx2" refType="primFontSz" refFor="ch" refForName="parTx1" op="equ"/>
      <dgm:constr type="primFontSz" for="des" forName="desTx2" refType="primFontSz" refFor="des" refForName="desTx1" op="equ"/>
      <dgm:constr type="w" for="ch" forName="parTx3" refType="w"/>
      <dgm:constr type="w" for="ch" forName="chLin3" refType="w" refFor="ch" refForName="parTx3" fact="1.38"/>
      <dgm:constr type="h" for="ch" forName="chLin3" refType="h"/>
      <dgm:constr type="w" for="ch" forName="spPre3" refType="w" fact="0.54"/>
      <dgm:constr type="w" for="ch" forName="spPost3" refType="w" fact="0.54"/>
      <dgm:constr type="h" for="ch" forName="spPre3" refType="h"/>
      <dgm:constr type="h" for="ch" forName="spPost3" refType="h"/>
      <dgm:constr type="primFontSz" for="ch" forName="parTx3" refType="primFontSz" refFor="ch" refForName="parTx1" op="equ"/>
      <dgm:constr type="primFontSz" for="des" forName="desTx3" refType="primFontSz" refFor="des" refForName="desTx1" op="equ"/>
      <dgm:constr type="w" for="ch" forName="parTx4" refType="w"/>
      <dgm:constr type="w" for="ch" forName="chLin4" refType="w" refFor="ch" refForName="parTx4" fact="1.38"/>
      <dgm:constr type="h" for="ch" forName="chLin4" refType="h"/>
      <dgm:constr type="w" for="ch" forName="spPre4" refType="w" fact="0.54"/>
      <dgm:constr type="w" for="ch" forName="spPost4" refType="w" fact="0.54"/>
      <dgm:constr type="h" for="ch" forName="spPre4" refType="h"/>
      <dgm:constr type="h" for="ch" forName="spPost4" refType="h"/>
      <dgm:constr type="primFontSz" for="ch" forName="parTx4" refType="primFontSz" refFor="ch" refForName="parTx1" op="equ"/>
      <dgm:constr type="primFontSz" for="des" forName="desTx4" refType="primFontSz" refFor="des" refForName="desTx1" op="equ"/>
      <dgm:constr type="w" for="ch" forName="parTx5" refType="w"/>
      <dgm:constr type="w" for="ch" forName="chLin5" refType="w" refFor="ch" refForName="parTx5" fact="1.38"/>
      <dgm:constr type="h" for="ch" forName="chLin5" refType="h"/>
      <dgm:constr type="w" for="ch" forName="spPre5" refType="w" fact="0.54"/>
      <dgm:constr type="w" for="ch" forName="spPost5" refType="w" fact="0.54"/>
      <dgm:constr type="h" for="ch" forName="spPre5" refType="h"/>
      <dgm:constr type="h" for="ch" forName="spPost5" refType="h"/>
      <dgm:constr type="primFontSz" for="ch" forName="parTx5" refType="primFontSz" refFor="ch" refForName="parTx1" op="equ"/>
      <dgm:constr type="primFontSz" for="des" forName="desTx5" refType="primFontSz" refFor="des" refForName="desTx1" op="equ"/>
      <dgm:constr type="w" for="ch" forName="parTx6" refType="w"/>
      <dgm:constr type="w" for="ch" forName="chLin6" refType="w" refFor="ch" refForName="parTx6" fact="1.38"/>
      <dgm:constr type="h" for="ch" forName="chLin6" refType="h"/>
      <dgm:constr type="w" for="ch" forName="spPre6" refType="w" fact="0.54"/>
      <dgm:constr type="w" for="ch" forName="spPost6" refType="w" fact="0.54"/>
      <dgm:constr type="h" for="ch" forName="spPre6" refType="h"/>
      <dgm:constr type="h" for="ch" forName="spPost6" refType="h"/>
      <dgm:constr type="primFontSz" for="ch" forName="parTx6" refType="primFontSz" refFor="ch" refForName="parTx1" op="equ"/>
      <dgm:constr type="primFontSz" for="des" forName="desTx6" refType="primFontSz" refFor="des" refForName="desTx1" op="equ"/>
      <dgm:constr type="w" for="ch" forName="parTx7" refType="w"/>
      <dgm:constr type="w" for="ch" forName="chLin7" refType="w" refFor="ch" refForName="parTx7" fact="1.38"/>
      <dgm:constr type="h" for="ch" forName="chLin7" refType="h"/>
      <dgm:constr type="w" for="ch" forName="spPre7" refType="w" fact="0.54"/>
      <dgm:constr type="w" for="ch" forName="spPost7" refType="w" fact="0.54"/>
      <dgm:constr type="h" for="ch" forName="spPre7" refType="h"/>
      <dgm:constr type="h" for="ch" forName="spPost7" refType="h"/>
      <dgm:constr type="primFontSz" for="ch" forName="parTx7" refType="primFontSz" refFor="ch" refForName="parTx1" op="equ"/>
      <dgm:constr type="primFontSz" for="des" forName="desTx7" refType="primFontSz" refFor="des" refForName="desTx1" op="equ"/>
    </dgm:constrLst>
    <dgm:forEach name="Name4" axis="ch" ptType="node">
      <dgm:choose name="Name5">
        <dgm:if name="Name6" axis="self" ptType="node" func="pos" op="equ" val="1">
          <dgm:layoutNode name="parTx1"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7">
            <dgm:if name="Name8" axis="ch" ptType="node" func="cnt" op="gte" val="1">
              <dgm:layoutNode name="spPre1">
                <dgm:alg type="sp"/>
                <dgm:shape xmlns:r="http://schemas.openxmlformats.org/officeDocument/2006/relationships" r:blip="">
                  <dgm:adjLst/>
                </dgm:shape>
              </dgm:layoutNode>
              <dgm:layoutNode name="chLin1">
                <dgm:alg type="lin">
                  <dgm:param type="linDir" val="fromT"/>
                </dgm:alg>
                <dgm:shape xmlns:r="http://schemas.openxmlformats.org/officeDocument/2006/relationships" r:blip="">
                  <dgm:adjLst/>
                </dgm:shape>
                <dgm:presOf/>
                <dgm:constrLst>
                  <dgm:constr type="w" for="ch" forName="txAndLines1" refType="w" fact="0.77"/>
                  <dgm:constr type="w" for="ch" forName="top1" refType="w" refFor="ch" refForName="txAndLines1" fact="0.78"/>
                </dgm:constrLst>
                <dgm:forEach name="Name9" axis="ch">
                  <dgm:forEach name="Name10" axis="self" ptType="parTrans">
                    <dgm:layoutNode name="Name11" styleLbl="parChTrans1D1">
                      <dgm:choose name="Name12">
                        <dgm:if name="Name13" func="var" arg="dir" op="equ" val="norm">
                          <dgm:alg type="conn">
                            <dgm:param type="dim" val="1D"/>
                            <dgm:param type="begPts" val="midR"/>
                            <dgm:param type="endSty" val="noArr"/>
                            <dgm:param type="dstNode" val="anchor1"/>
                          </dgm:alg>
                        </dgm:if>
                        <dgm:else name="Name14">
                          <dgm:alg type="conn">
                            <dgm:param type="dim" val="1D"/>
                            <dgm:param type="begPts" val="midL"/>
                            <dgm:param type="endSty" val="noArr"/>
                            <dgm:param type="srcNode" val="parTx1"/>
                            <dgm:param type="dstNode" val="anchor1"/>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5" axis="self" ptType="node">
                    <dgm:choose name="Name16">
                      <dgm:if name="Name17" axis="par ch" ptType="node node" func="cnt" op="equ" val="1">
                        <dgm:layoutNode name="top1">
                          <dgm:alg type="sp"/>
                          <dgm:shape xmlns:r="http://schemas.openxmlformats.org/officeDocument/2006/relationships" r:blip="">
                            <dgm:adjLst/>
                          </dgm:shape>
                          <dgm:constrLst>
                            <dgm:constr type="h" refType="w" fact="0.6"/>
                          </dgm:constrLst>
                        </dgm:layoutNode>
                      </dgm:if>
                      <dgm:else name="Name18"/>
                    </dgm:choose>
                    <dgm:layoutNode name="txAndLines1">
                      <dgm:choose name="Name19">
                        <dgm:if name="Name20" func="var" arg="dir" op="equ" val="norm">
                          <dgm:alg type="lin"/>
                        </dgm:if>
                        <dgm:else name="Name21">
                          <dgm:alg type="lin">
                            <dgm:param type="linDir" val="fromR"/>
                          </dgm:alg>
                        </dgm:else>
                      </dgm:choose>
                      <dgm:shape xmlns:r="http://schemas.openxmlformats.org/officeDocument/2006/relationships" r:blip="">
                        <dgm:adjLst/>
                      </dgm:shape>
                      <dgm:presOf/>
                      <dgm:choose name="Name22">
                        <dgm:if name="Name23" axis="root ch" ptType="all node" func="cnt" op="gte" val="2">
                          <dgm:constrLst>
                            <dgm:constr type="w" for="ch" forName="anchor1" refType="w"/>
                            <dgm:constr type="w" for="ch" forName="backup1" refType="w" fact="-1"/>
                            <dgm:constr type="w" for="ch" forName="preLine1" refType="w" fact="0.11"/>
                            <dgm:constr type="w" for="ch" forName="desTx1" refType="w" fact="0.78"/>
                            <dgm:constr type="w" for="ch" forName="postLine1" refType="w" fact="0.11"/>
                          </dgm:constrLst>
                        </dgm:if>
                        <dgm:else name="Name24">
                          <dgm:constrLst>
                            <dgm:constr type="w" for="ch" forName="anchor1" refType="w" fact="0.89"/>
                            <dgm:constr type="w" for="ch" forName="backup1" refType="w" fact="-0.89"/>
                            <dgm:constr type="w" for="ch" forName="preLine1" refType="w" fact="0.11"/>
                            <dgm:constr type="w" for="ch" forName="desTx1" refType="w" fact="0.78"/>
                          </dgm:constrLst>
                        </dgm:else>
                      </dgm:choose>
                      <dgm:layoutNode name="anchor1" moveWith="desTx1">
                        <dgm:alg type="sp"/>
                        <dgm:shape xmlns:r="http://schemas.openxmlformats.org/officeDocument/2006/relationships" r:blip="">
                          <dgm:adjLst/>
                        </dgm:shape>
                      </dgm:layoutNode>
                      <dgm:layoutNode name="backup1" moveWith="desTx1">
                        <dgm:alg type="sp"/>
                        <dgm:shape xmlns:r="http://schemas.openxmlformats.org/officeDocument/2006/relationships" r:blip="">
                          <dgm:adjLst/>
                        </dgm:shape>
                      </dgm:layoutNode>
                      <dgm:layoutNode name="preLine1" styleLbl="parChTrans1D1" moveWith="desTx1">
                        <dgm:alg type="sp"/>
                        <dgm:shape xmlns:r="http://schemas.openxmlformats.org/officeDocument/2006/relationships" type="line" r:blip="">
                          <dgm:adjLst/>
                        </dgm:shape>
                        <dgm:presOf/>
                      </dgm:layoutNode>
                      <dgm:layoutNode name="desTx1"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25">
                        <dgm:if name="Name26" axis="root ch" ptType="all node" func="cnt" op="gte" val="2">
                          <dgm:layoutNode name="postLine1" styleLbl="parChTrans1D1" moveWith="desTx1">
                            <dgm:alg type="sp"/>
                            <dgm:shape xmlns:r="http://schemas.openxmlformats.org/officeDocument/2006/relationships" type="line" r:blip="">
                              <dgm:adjLst/>
                            </dgm:shape>
                            <dgm:presOf/>
                          </dgm:layoutNode>
                        </dgm:if>
                        <dgm:else name="Name27"/>
                      </dgm:choose>
                    </dgm:layoutNode>
                  </dgm:forEach>
                  <dgm:choose name="Name28">
                    <dgm:if name="Name29" axis="root ch" ptType="all node" func="cnt" op="gte" val="2">
                      <dgm:forEach name="Name30" axis="self" ptType="parTrans">
                        <dgm:layoutNode name="Name31" styleLbl="parChTrans1D1">
                          <dgm:choose name="Name32">
                            <dgm:if name="Name33" func="var" arg="dir" op="equ" val="norm">
                              <dgm:alg type="conn">
                                <dgm:param type="dim" val="1D"/>
                                <dgm:param type="begPts" val="midL"/>
                                <dgm:param type="srcNode" val="parTx2"/>
                                <dgm:param type="endSty" val="noArr"/>
                                <dgm:param type="dstNode" val="anchor1"/>
                              </dgm:alg>
                            </dgm:if>
                            <dgm:else name="Name34">
                              <dgm:alg type="conn">
                                <dgm:param type="dim" val="1D"/>
                                <dgm:param type="begPts" val="midR"/>
                                <dgm:param type="endSty" val="noArr"/>
                                <dgm:param type="srcNode" val="parTx2"/>
                                <dgm:param type="dstNode" val="anchor1"/>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35"/>
                  </dgm:choose>
                </dgm:forEach>
              </dgm:layoutNode>
              <dgm:choose name="Name36">
                <dgm:if name="Name37" axis="root ch" ptType="all node" func="cnt" op="gte" val="2">
                  <dgm:layoutNode name="spPost1">
                    <dgm:alg type="sp"/>
                    <dgm:shape xmlns:r="http://schemas.openxmlformats.org/officeDocument/2006/relationships" r:blip="">
                      <dgm:adjLst/>
                    </dgm:shape>
                  </dgm:layoutNode>
                </dgm:if>
                <dgm:else name="Name38"/>
              </dgm:choose>
            </dgm:if>
            <dgm:else name="Name39"/>
          </dgm:choose>
        </dgm:if>
        <dgm:if name="Name40" axis="self" ptType="node" func="pos" op="equ" val="2">
          <dgm:layoutNode name="parTx2"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41">
            <dgm:if name="Name42" axis="ch" ptType="node" func="cnt" op="gte" val="1">
              <dgm:layoutNode name="spPre2">
                <dgm:alg type="sp"/>
                <dgm:shape xmlns:r="http://schemas.openxmlformats.org/officeDocument/2006/relationships" r:blip="">
                  <dgm:adjLst/>
                </dgm:shape>
              </dgm:layoutNode>
              <dgm:layoutNode name="chLin2">
                <dgm:alg type="lin">
                  <dgm:param type="linDir" val="fromT"/>
                </dgm:alg>
                <dgm:shape xmlns:r="http://schemas.openxmlformats.org/officeDocument/2006/relationships" r:blip="">
                  <dgm:adjLst/>
                </dgm:shape>
                <dgm:presOf/>
                <dgm:constrLst>
                  <dgm:constr type="w" for="ch" forName="txAndLines2" refType="w" fact="0.77"/>
                  <dgm:constr type="w" for="ch" forName="top2" refType="w" refFor="ch" refForName="txAndLines2" fact="0.78"/>
                </dgm:constrLst>
                <dgm:forEach name="Name43" axis="ch">
                  <dgm:forEach name="Name44" axis="self" ptType="parTrans">
                    <dgm:layoutNode name="Name45" styleLbl="parChTrans1D1">
                      <dgm:choose name="Name46">
                        <dgm:if name="Name47" func="var" arg="dir" op="equ" val="norm">
                          <dgm:alg type="conn">
                            <dgm:param type="dim" val="1D"/>
                            <dgm:param type="begPts" val="midR"/>
                            <dgm:param type="endSty" val="noArr"/>
                            <dgm:param type="dstNode" val="anchor2"/>
                          </dgm:alg>
                        </dgm:if>
                        <dgm:else name="Name48">
                          <dgm:alg type="conn">
                            <dgm:param type="dim" val="1D"/>
                            <dgm:param type="begPts" val="midL"/>
                            <dgm:param type="endSty" val="noArr"/>
                            <dgm:param type="srcNode" val="parTx2"/>
                            <dgm:param type="dstNode" val="anchor2"/>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49" axis="self" ptType="node">
                    <dgm:choose name="Name50">
                      <dgm:if name="Name51" axis="par ch" ptType="node node" func="cnt" op="equ" val="1">
                        <dgm:layoutNode name="top2">
                          <dgm:alg type="sp"/>
                          <dgm:shape xmlns:r="http://schemas.openxmlformats.org/officeDocument/2006/relationships" r:blip="">
                            <dgm:adjLst/>
                          </dgm:shape>
                          <dgm:constrLst>
                            <dgm:constr type="h" refType="w" fact="0.6"/>
                          </dgm:constrLst>
                        </dgm:layoutNode>
                      </dgm:if>
                      <dgm:else name="Name52"/>
                    </dgm:choose>
                    <dgm:layoutNode name="txAndLines2">
                      <dgm:choose name="Name53">
                        <dgm:if name="Name54" func="var" arg="dir" op="equ" val="norm">
                          <dgm:alg type="lin"/>
                        </dgm:if>
                        <dgm:else name="Name55">
                          <dgm:alg type="lin">
                            <dgm:param type="linDir" val="fromR"/>
                          </dgm:alg>
                        </dgm:else>
                      </dgm:choose>
                      <dgm:shape xmlns:r="http://schemas.openxmlformats.org/officeDocument/2006/relationships" r:blip="">
                        <dgm:adjLst/>
                      </dgm:shape>
                      <dgm:presOf/>
                      <dgm:choose name="Name56">
                        <dgm:if name="Name57" axis="root ch" ptType="all node" func="cnt" op="gte" val="3">
                          <dgm:constrLst>
                            <dgm:constr type="w" for="ch" forName="anchor2" refType="w"/>
                            <dgm:constr type="w" for="ch" forName="backup2" refType="w" fact="-1"/>
                            <dgm:constr type="w" for="ch" forName="preLine2" refType="w" fact="0.11"/>
                            <dgm:constr type="w" for="ch" forName="desTx2" refType="w" fact="0.78"/>
                            <dgm:constr type="w" for="ch" forName="postLine2" refType="w" fact="0.11"/>
                          </dgm:constrLst>
                        </dgm:if>
                        <dgm:else name="Name58">
                          <dgm:constrLst>
                            <dgm:constr type="w" for="ch" forName="anchor2" refType="w" fact="0.89"/>
                            <dgm:constr type="w" for="ch" forName="backup2" refType="w" fact="-0.89"/>
                            <dgm:constr type="w" for="ch" forName="preLine2" refType="w" fact="0.11"/>
                            <dgm:constr type="w" for="ch" forName="desTx2" refType="w" fact="0.78"/>
                          </dgm:constrLst>
                        </dgm:else>
                      </dgm:choose>
                      <dgm:layoutNode name="anchor2" moveWith="desTx2">
                        <dgm:alg type="sp"/>
                        <dgm:shape xmlns:r="http://schemas.openxmlformats.org/officeDocument/2006/relationships" r:blip="">
                          <dgm:adjLst/>
                        </dgm:shape>
                      </dgm:layoutNode>
                      <dgm:layoutNode name="backup2" moveWith="desTx2">
                        <dgm:alg type="sp"/>
                        <dgm:shape xmlns:r="http://schemas.openxmlformats.org/officeDocument/2006/relationships" r:blip="">
                          <dgm:adjLst/>
                        </dgm:shape>
                      </dgm:layoutNode>
                      <dgm:layoutNode name="preLine2" styleLbl="parChTrans1D1" moveWith="desTx2">
                        <dgm:alg type="sp"/>
                        <dgm:shape xmlns:r="http://schemas.openxmlformats.org/officeDocument/2006/relationships" type="line" r:blip="">
                          <dgm:adjLst/>
                        </dgm:shape>
                        <dgm:presOf/>
                      </dgm:layoutNode>
                      <dgm:layoutNode name="desTx2"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59">
                        <dgm:if name="Name60" axis="root ch" ptType="all node" func="cnt" op="gte" val="3">
                          <dgm:layoutNode name="postLine2" styleLbl="parChTrans1D1" moveWith="desTx2">
                            <dgm:alg type="sp"/>
                            <dgm:shape xmlns:r="http://schemas.openxmlformats.org/officeDocument/2006/relationships" type="line" r:blip="">
                              <dgm:adjLst/>
                            </dgm:shape>
                            <dgm:presOf/>
                          </dgm:layoutNode>
                        </dgm:if>
                        <dgm:else name="Name61"/>
                      </dgm:choose>
                    </dgm:layoutNode>
                  </dgm:forEach>
                  <dgm:choose name="Name62">
                    <dgm:if name="Name63" axis="root ch" ptType="all node" func="cnt" op="gte" val="3">
                      <dgm:forEach name="Name64" axis="self" ptType="parTrans">
                        <dgm:layoutNode name="Name65" styleLbl="parChTrans1D1">
                          <dgm:choose name="Name66">
                            <dgm:if name="Name67" func="var" arg="dir" op="equ" val="norm">
                              <dgm:alg type="conn">
                                <dgm:param type="dim" val="1D"/>
                                <dgm:param type="begPts" val="midL"/>
                                <dgm:param type="srcNode" val="parTx3"/>
                                <dgm:param type="endSty" val="noArr"/>
                                <dgm:param type="dstNode" val="anchor2"/>
                              </dgm:alg>
                            </dgm:if>
                            <dgm:else name="Name68">
                              <dgm:alg type="conn">
                                <dgm:param type="dim" val="1D"/>
                                <dgm:param type="begPts" val="midR"/>
                                <dgm:param type="endSty" val="noArr"/>
                                <dgm:param type="srcNode" val="parTx3"/>
                                <dgm:param type="dstNode" val="anchor2"/>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69"/>
                  </dgm:choose>
                </dgm:forEach>
              </dgm:layoutNode>
              <dgm:choose name="Name70">
                <dgm:if name="Name71" axis="root ch" ptType="all node" func="cnt" op="gte" val="3">
                  <dgm:layoutNode name="spPost2">
                    <dgm:alg type="sp"/>
                    <dgm:shape xmlns:r="http://schemas.openxmlformats.org/officeDocument/2006/relationships" r:blip="">
                      <dgm:adjLst/>
                    </dgm:shape>
                  </dgm:layoutNode>
                </dgm:if>
                <dgm:else name="Name72"/>
              </dgm:choose>
            </dgm:if>
            <dgm:else name="Name73"/>
          </dgm:choose>
        </dgm:if>
        <dgm:if name="Name74" axis="self" ptType="node" func="pos" op="equ" val="3">
          <dgm:layoutNode name="parTx3"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75">
            <dgm:if name="Name76" axis="ch" ptType="node" func="cnt" op="gte" val="1">
              <dgm:layoutNode name="spPre3">
                <dgm:alg type="sp"/>
                <dgm:shape xmlns:r="http://schemas.openxmlformats.org/officeDocument/2006/relationships" r:blip="">
                  <dgm:adjLst/>
                </dgm:shape>
              </dgm:layoutNode>
              <dgm:layoutNode name="chLin3">
                <dgm:alg type="lin">
                  <dgm:param type="linDir" val="fromT"/>
                </dgm:alg>
                <dgm:shape xmlns:r="http://schemas.openxmlformats.org/officeDocument/2006/relationships" r:blip="">
                  <dgm:adjLst/>
                </dgm:shape>
                <dgm:presOf/>
                <dgm:constrLst>
                  <dgm:constr type="w" for="ch" forName="txAndLines3" refType="w" fact="0.77"/>
                  <dgm:constr type="w" for="ch" forName="top3" refType="w" refFor="ch" refForName="txAndLines3" fact="0.78"/>
                </dgm:constrLst>
                <dgm:forEach name="Name77" axis="ch">
                  <dgm:forEach name="Name78" axis="self" ptType="parTrans">
                    <dgm:layoutNode name="Name79" styleLbl="parChTrans1D1">
                      <dgm:choose name="Name80">
                        <dgm:if name="Name81" func="var" arg="dir" op="equ" val="norm">
                          <dgm:alg type="conn">
                            <dgm:param type="dim" val="1D"/>
                            <dgm:param type="begPts" val="midR"/>
                            <dgm:param type="endSty" val="noArr"/>
                            <dgm:param type="dstNode" val="anchor3"/>
                          </dgm:alg>
                        </dgm:if>
                        <dgm:else name="Name82">
                          <dgm:alg type="conn">
                            <dgm:param type="dim" val="1D"/>
                            <dgm:param type="begPts" val="midL"/>
                            <dgm:param type="endSty" val="noArr"/>
                            <dgm:param type="srcNode" val="parTx3"/>
                            <dgm:param type="dstNode" val="anchor3"/>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83" axis="self" ptType="node">
                    <dgm:choose name="Name84">
                      <dgm:if name="Name85" axis="par ch" ptType="node node" func="cnt" op="equ" val="1">
                        <dgm:layoutNode name="top3">
                          <dgm:alg type="sp"/>
                          <dgm:shape xmlns:r="http://schemas.openxmlformats.org/officeDocument/2006/relationships" r:blip="">
                            <dgm:adjLst/>
                          </dgm:shape>
                          <dgm:constrLst>
                            <dgm:constr type="h" refType="w" fact="0.6"/>
                          </dgm:constrLst>
                        </dgm:layoutNode>
                      </dgm:if>
                      <dgm:else name="Name86"/>
                    </dgm:choose>
                    <dgm:layoutNode name="txAndLines3">
                      <dgm:choose name="Name87">
                        <dgm:if name="Name88" func="var" arg="dir" op="equ" val="norm">
                          <dgm:alg type="lin"/>
                        </dgm:if>
                        <dgm:else name="Name89">
                          <dgm:alg type="lin">
                            <dgm:param type="linDir" val="fromR"/>
                          </dgm:alg>
                        </dgm:else>
                      </dgm:choose>
                      <dgm:shape xmlns:r="http://schemas.openxmlformats.org/officeDocument/2006/relationships" r:blip="">
                        <dgm:adjLst/>
                      </dgm:shape>
                      <dgm:presOf/>
                      <dgm:choose name="Name90">
                        <dgm:if name="Name91" axis="root ch" ptType="all node" func="cnt" op="gte" val="4">
                          <dgm:constrLst>
                            <dgm:constr type="w" for="ch" forName="anchor3" refType="w"/>
                            <dgm:constr type="w" for="ch" forName="backup3" refType="w" fact="-1"/>
                            <dgm:constr type="w" for="ch" forName="preLine3" refType="w" fact="0.11"/>
                            <dgm:constr type="w" for="ch" forName="desTx3" refType="w" fact="0.78"/>
                            <dgm:constr type="w" for="ch" forName="postLine3" refType="w" fact="0.11"/>
                          </dgm:constrLst>
                        </dgm:if>
                        <dgm:else name="Name92">
                          <dgm:constrLst>
                            <dgm:constr type="w" for="ch" forName="anchor3" refType="w" fact="0.89"/>
                            <dgm:constr type="w" for="ch" forName="backup3" refType="w" fact="-0.89"/>
                            <dgm:constr type="w" for="ch" forName="preLine3" refType="w" fact="0.11"/>
                            <dgm:constr type="w" for="ch" forName="desTx3" refType="w" fact="0.78"/>
                          </dgm:constrLst>
                        </dgm:else>
                      </dgm:choose>
                      <dgm:layoutNode name="anchor3" moveWith="desTx3">
                        <dgm:alg type="sp"/>
                        <dgm:shape xmlns:r="http://schemas.openxmlformats.org/officeDocument/2006/relationships" r:blip="">
                          <dgm:adjLst/>
                        </dgm:shape>
                      </dgm:layoutNode>
                      <dgm:layoutNode name="backup3" moveWith="desTx3">
                        <dgm:alg type="sp"/>
                        <dgm:shape xmlns:r="http://schemas.openxmlformats.org/officeDocument/2006/relationships" r:blip="">
                          <dgm:adjLst/>
                        </dgm:shape>
                      </dgm:layoutNode>
                      <dgm:layoutNode name="preLine3" styleLbl="parChTrans1D1" moveWith="desTx3">
                        <dgm:alg type="sp"/>
                        <dgm:shape xmlns:r="http://schemas.openxmlformats.org/officeDocument/2006/relationships" type="line" r:blip="">
                          <dgm:adjLst/>
                        </dgm:shape>
                        <dgm:presOf/>
                      </dgm:layoutNode>
                      <dgm:layoutNode name="desTx3"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93">
                        <dgm:if name="Name94" axis="root ch" ptType="all node" func="cnt" op="gte" val="4">
                          <dgm:layoutNode name="postLine3" styleLbl="parChTrans1D1" moveWith="desTx3">
                            <dgm:alg type="sp"/>
                            <dgm:shape xmlns:r="http://schemas.openxmlformats.org/officeDocument/2006/relationships" type="line" r:blip="">
                              <dgm:adjLst/>
                            </dgm:shape>
                            <dgm:presOf/>
                          </dgm:layoutNode>
                        </dgm:if>
                        <dgm:else name="Name95"/>
                      </dgm:choose>
                    </dgm:layoutNode>
                  </dgm:forEach>
                  <dgm:choose name="Name96">
                    <dgm:if name="Name97" axis="root ch" ptType="all node" func="cnt" op="gte" val="4">
                      <dgm:forEach name="Name98" axis="self" ptType="parTrans">
                        <dgm:layoutNode name="Name99" styleLbl="parChTrans1D1">
                          <dgm:choose name="Name100">
                            <dgm:if name="Name101" func="var" arg="dir" op="equ" val="norm">
                              <dgm:alg type="conn">
                                <dgm:param type="dim" val="1D"/>
                                <dgm:param type="begPts" val="midL"/>
                                <dgm:param type="srcNode" val="parTx4"/>
                                <dgm:param type="endSty" val="noArr"/>
                                <dgm:param type="dstNode" val="anchor3"/>
                              </dgm:alg>
                            </dgm:if>
                            <dgm:else name="Name102">
                              <dgm:alg type="conn">
                                <dgm:param type="dim" val="1D"/>
                                <dgm:param type="begPts" val="midR"/>
                                <dgm:param type="endSty" val="noArr"/>
                                <dgm:param type="srcNode" val="parTx4"/>
                                <dgm:param type="dstNode" val="anchor3"/>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03"/>
                  </dgm:choose>
                </dgm:forEach>
              </dgm:layoutNode>
              <dgm:choose name="Name104">
                <dgm:if name="Name105" axis="root ch" ptType="all node" func="cnt" op="gte" val="4">
                  <dgm:layoutNode name="spPost3">
                    <dgm:alg type="sp"/>
                    <dgm:shape xmlns:r="http://schemas.openxmlformats.org/officeDocument/2006/relationships" r:blip="">
                      <dgm:adjLst/>
                    </dgm:shape>
                  </dgm:layoutNode>
                </dgm:if>
                <dgm:else name="Name106"/>
              </dgm:choose>
            </dgm:if>
            <dgm:else name="Name107"/>
          </dgm:choose>
        </dgm:if>
        <dgm:if name="Name108" axis="self" ptType="node" func="pos" op="equ" val="4">
          <dgm:layoutNode name="parTx4"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09">
            <dgm:if name="Name110" axis="ch" ptType="node" func="cnt" op="gte" val="1">
              <dgm:layoutNode name="spPre4">
                <dgm:alg type="sp"/>
                <dgm:shape xmlns:r="http://schemas.openxmlformats.org/officeDocument/2006/relationships" r:blip="">
                  <dgm:adjLst/>
                </dgm:shape>
              </dgm:layoutNode>
              <dgm:layoutNode name="chLin4">
                <dgm:alg type="lin">
                  <dgm:param type="linDir" val="fromT"/>
                </dgm:alg>
                <dgm:shape xmlns:r="http://schemas.openxmlformats.org/officeDocument/2006/relationships" r:blip="">
                  <dgm:adjLst/>
                </dgm:shape>
                <dgm:presOf/>
                <dgm:constrLst>
                  <dgm:constr type="w" for="ch" forName="txAndLines4" refType="w" fact="0.77"/>
                  <dgm:constr type="w" for="ch" forName="top4" refType="w" refFor="ch" refForName="txAndLines4" fact="0.78"/>
                </dgm:constrLst>
                <dgm:forEach name="Name111" axis="ch">
                  <dgm:forEach name="Name112" axis="self" ptType="parTrans">
                    <dgm:layoutNode name="Name113" styleLbl="parChTrans1D1">
                      <dgm:choose name="Name114">
                        <dgm:if name="Name115" func="var" arg="dir" op="equ" val="norm">
                          <dgm:alg type="conn">
                            <dgm:param type="dim" val="1D"/>
                            <dgm:param type="begPts" val="midR"/>
                            <dgm:param type="endSty" val="noArr"/>
                            <dgm:param type="dstNode" val="anchor4"/>
                          </dgm:alg>
                        </dgm:if>
                        <dgm:else name="Name116">
                          <dgm:alg type="conn">
                            <dgm:param type="dim" val="1D"/>
                            <dgm:param type="begPts" val="midL"/>
                            <dgm:param type="endSty" val="noArr"/>
                            <dgm:param type="srcNode" val="parTx4"/>
                            <dgm:param type="dstNode" val="anchor4"/>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17" axis="self" ptType="node">
                    <dgm:choose name="Name118">
                      <dgm:if name="Name119" axis="par ch" ptType="node node" func="cnt" op="equ" val="1">
                        <dgm:layoutNode name="top4">
                          <dgm:alg type="sp"/>
                          <dgm:shape xmlns:r="http://schemas.openxmlformats.org/officeDocument/2006/relationships" r:blip="">
                            <dgm:adjLst/>
                          </dgm:shape>
                          <dgm:constrLst>
                            <dgm:constr type="h" refType="w" fact="0.6"/>
                          </dgm:constrLst>
                        </dgm:layoutNode>
                      </dgm:if>
                      <dgm:else name="Name120"/>
                    </dgm:choose>
                    <dgm:layoutNode name="txAndLines4">
                      <dgm:choose name="Name121">
                        <dgm:if name="Name122" func="var" arg="dir" op="equ" val="norm">
                          <dgm:alg type="lin"/>
                        </dgm:if>
                        <dgm:else name="Name123">
                          <dgm:alg type="lin">
                            <dgm:param type="linDir" val="fromR"/>
                          </dgm:alg>
                        </dgm:else>
                      </dgm:choose>
                      <dgm:shape xmlns:r="http://schemas.openxmlformats.org/officeDocument/2006/relationships" r:blip="">
                        <dgm:adjLst/>
                      </dgm:shape>
                      <dgm:presOf/>
                      <dgm:choose name="Name124">
                        <dgm:if name="Name125" axis="root ch" ptType="all node" func="cnt" op="gte" val="5">
                          <dgm:constrLst>
                            <dgm:constr type="w" for="ch" forName="anchor4" refType="w"/>
                            <dgm:constr type="w" for="ch" forName="backup4" refType="w" fact="-1"/>
                            <dgm:constr type="w" for="ch" forName="preLine4" refType="w" fact="0.11"/>
                            <dgm:constr type="w" for="ch" forName="desTx4" refType="w" fact="0.78"/>
                            <dgm:constr type="w" for="ch" forName="postLine4" refType="w" fact="0.11"/>
                          </dgm:constrLst>
                        </dgm:if>
                        <dgm:else name="Name126">
                          <dgm:constrLst>
                            <dgm:constr type="w" for="ch" forName="anchor4" refType="w" fact="0.89"/>
                            <dgm:constr type="w" for="ch" forName="backup4" refType="w" fact="-0.89"/>
                            <dgm:constr type="w" for="ch" forName="preLine4" refType="w" fact="0.11"/>
                            <dgm:constr type="w" for="ch" forName="desTx4" refType="w" fact="0.78"/>
                          </dgm:constrLst>
                        </dgm:else>
                      </dgm:choose>
                      <dgm:layoutNode name="anchor4" moveWith="desTx4">
                        <dgm:alg type="sp"/>
                        <dgm:shape xmlns:r="http://schemas.openxmlformats.org/officeDocument/2006/relationships" r:blip="">
                          <dgm:adjLst/>
                        </dgm:shape>
                      </dgm:layoutNode>
                      <dgm:layoutNode name="backup4" moveWith="desTx4">
                        <dgm:alg type="sp"/>
                        <dgm:shape xmlns:r="http://schemas.openxmlformats.org/officeDocument/2006/relationships" r:blip="">
                          <dgm:adjLst/>
                        </dgm:shape>
                      </dgm:layoutNode>
                      <dgm:layoutNode name="preLine4" styleLbl="parChTrans1D1" moveWith="desTx4">
                        <dgm:alg type="sp"/>
                        <dgm:shape xmlns:r="http://schemas.openxmlformats.org/officeDocument/2006/relationships" type="line" r:blip="">
                          <dgm:adjLst/>
                        </dgm:shape>
                        <dgm:presOf/>
                      </dgm:layoutNode>
                      <dgm:layoutNode name="desTx4"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27">
                        <dgm:if name="Name128" axis="root ch" ptType="all node" func="cnt" op="gte" val="5">
                          <dgm:layoutNode name="postLine4" styleLbl="parChTrans1D1" moveWith="desTx4">
                            <dgm:alg type="sp"/>
                            <dgm:shape xmlns:r="http://schemas.openxmlformats.org/officeDocument/2006/relationships" type="line" r:blip="">
                              <dgm:adjLst/>
                            </dgm:shape>
                            <dgm:presOf/>
                          </dgm:layoutNode>
                        </dgm:if>
                        <dgm:else name="Name129"/>
                      </dgm:choose>
                    </dgm:layoutNode>
                  </dgm:forEach>
                  <dgm:choose name="Name130">
                    <dgm:if name="Name131" axis="root ch" ptType="all node" func="cnt" op="gte" val="5">
                      <dgm:forEach name="Name132" axis="self" ptType="parTrans">
                        <dgm:layoutNode name="Name133" styleLbl="parChTrans1D1">
                          <dgm:choose name="Name134">
                            <dgm:if name="Name135" func="var" arg="dir" op="equ" val="norm">
                              <dgm:alg type="conn">
                                <dgm:param type="dim" val="1D"/>
                                <dgm:param type="begPts" val="midL"/>
                                <dgm:param type="srcNode" val="parTx5"/>
                                <dgm:param type="endSty" val="noArr"/>
                                <dgm:param type="dstNode" val="anchor4"/>
                              </dgm:alg>
                            </dgm:if>
                            <dgm:else name="Name136">
                              <dgm:alg type="conn">
                                <dgm:param type="dim" val="1D"/>
                                <dgm:param type="begPts" val="midR"/>
                                <dgm:param type="endSty" val="noArr"/>
                                <dgm:param type="srcNode" val="parTx5"/>
                                <dgm:param type="dstNode" val="anchor4"/>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37"/>
                  </dgm:choose>
                </dgm:forEach>
              </dgm:layoutNode>
              <dgm:choose name="Name138">
                <dgm:if name="Name139" axis="root ch" ptType="all node" func="cnt" op="gte" val="5">
                  <dgm:layoutNode name="spPost4">
                    <dgm:alg type="sp"/>
                    <dgm:shape xmlns:r="http://schemas.openxmlformats.org/officeDocument/2006/relationships" r:blip="">
                      <dgm:adjLst/>
                    </dgm:shape>
                  </dgm:layoutNode>
                </dgm:if>
                <dgm:else name="Name140"/>
              </dgm:choose>
            </dgm:if>
            <dgm:else name="Name141"/>
          </dgm:choose>
        </dgm:if>
        <dgm:if name="Name142" axis="self" ptType="node" func="pos" op="equ" val="5">
          <dgm:layoutNode name="parTx5"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43">
            <dgm:if name="Name144" axis="ch" ptType="node" func="cnt" op="gte" val="1">
              <dgm:layoutNode name="spPre5">
                <dgm:alg type="sp"/>
                <dgm:shape xmlns:r="http://schemas.openxmlformats.org/officeDocument/2006/relationships" r:blip="">
                  <dgm:adjLst/>
                </dgm:shape>
              </dgm:layoutNode>
              <dgm:layoutNode name="chLin5">
                <dgm:alg type="lin">
                  <dgm:param type="linDir" val="fromT"/>
                </dgm:alg>
                <dgm:shape xmlns:r="http://schemas.openxmlformats.org/officeDocument/2006/relationships" r:blip="">
                  <dgm:adjLst/>
                </dgm:shape>
                <dgm:presOf/>
                <dgm:constrLst>
                  <dgm:constr type="w" for="ch" forName="txAndLines5" refType="w" fact="0.77"/>
                  <dgm:constr type="w" for="ch" forName="top5" refType="w" refFor="ch" refForName="txAndLines5" fact="0.78"/>
                </dgm:constrLst>
                <dgm:forEach name="Name145" axis="ch">
                  <dgm:forEach name="Name146" axis="self" ptType="parTrans">
                    <dgm:layoutNode name="Name147" styleLbl="parChTrans1D1">
                      <dgm:choose name="Name148">
                        <dgm:if name="Name149" func="var" arg="dir" op="equ" val="norm">
                          <dgm:alg type="conn">
                            <dgm:param type="dim" val="1D"/>
                            <dgm:param type="begPts" val="midR"/>
                            <dgm:param type="endSty" val="noArr"/>
                            <dgm:param type="dstNode" val="anchor5"/>
                          </dgm:alg>
                        </dgm:if>
                        <dgm:else name="Name150">
                          <dgm:alg type="conn">
                            <dgm:param type="dim" val="1D"/>
                            <dgm:param type="begPts" val="midL"/>
                            <dgm:param type="endSty" val="noArr"/>
                            <dgm:param type="srcNode" val="parTx5"/>
                            <dgm:param type="dstNode" val="anchor5"/>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51" axis="self" ptType="node">
                    <dgm:choose name="Name152">
                      <dgm:if name="Name153" axis="par ch" ptType="node node" func="cnt" op="equ" val="1">
                        <dgm:layoutNode name="top5">
                          <dgm:alg type="sp"/>
                          <dgm:shape xmlns:r="http://schemas.openxmlformats.org/officeDocument/2006/relationships" r:blip="">
                            <dgm:adjLst/>
                          </dgm:shape>
                          <dgm:constrLst>
                            <dgm:constr type="h" refType="w" fact="0.6"/>
                          </dgm:constrLst>
                        </dgm:layoutNode>
                      </dgm:if>
                      <dgm:else name="Name154"/>
                    </dgm:choose>
                    <dgm:layoutNode name="txAndLines5">
                      <dgm:choose name="Name155">
                        <dgm:if name="Name156" func="var" arg="dir" op="equ" val="norm">
                          <dgm:alg type="lin"/>
                        </dgm:if>
                        <dgm:else name="Name157">
                          <dgm:alg type="lin">
                            <dgm:param type="linDir" val="fromR"/>
                          </dgm:alg>
                        </dgm:else>
                      </dgm:choose>
                      <dgm:shape xmlns:r="http://schemas.openxmlformats.org/officeDocument/2006/relationships" r:blip="">
                        <dgm:adjLst/>
                      </dgm:shape>
                      <dgm:presOf/>
                      <dgm:choose name="Name158">
                        <dgm:if name="Name159" axis="root ch" ptType="all node" func="cnt" op="gte" val="6">
                          <dgm:constrLst>
                            <dgm:constr type="w" for="ch" forName="anchor5" refType="w"/>
                            <dgm:constr type="w" for="ch" forName="backup5" refType="w" fact="-1"/>
                            <dgm:constr type="w" for="ch" forName="preLine5" refType="w" fact="0.11"/>
                            <dgm:constr type="w" for="ch" forName="desTx5" refType="w" fact="0.78"/>
                            <dgm:constr type="w" for="ch" forName="postLine5" refType="w" fact="0.11"/>
                          </dgm:constrLst>
                        </dgm:if>
                        <dgm:else name="Name160">
                          <dgm:constrLst>
                            <dgm:constr type="w" for="ch" forName="anchor5" refType="w" fact="0.89"/>
                            <dgm:constr type="w" for="ch" forName="backup5" refType="w" fact="-0.89"/>
                            <dgm:constr type="w" for="ch" forName="preLine5" refType="w" fact="0.11"/>
                            <dgm:constr type="w" for="ch" forName="desTx5" refType="w" fact="0.78"/>
                          </dgm:constrLst>
                        </dgm:else>
                      </dgm:choose>
                      <dgm:layoutNode name="anchor5" moveWith="desTx5">
                        <dgm:alg type="sp"/>
                        <dgm:shape xmlns:r="http://schemas.openxmlformats.org/officeDocument/2006/relationships" r:blip="">
                          <dgm:adjLst/>
                        </dgm:shape>
                      </dgm:layoutNode>
                      <dgm:layoutNode name="backup5" moveWith="desTx5">
                        <dgm:alg type="sp"/>
                        <dgm:shape xmlns:r="http://schemas.openxmlformats.org/officeDocument/2006/relationships" r:blip="">
                          <dgm:adjLst/>
                        </dgm:shape>
                      </dgm:layoutNode>
                      <dgm:layoutNode name="preLine5" styleLbl="parChTrans1D1" moveWith="desTx5">
                        <dgm:alg type="sp"/>
                        <dgm:shape xmlns:r="http://schemas.openxmlformats.org/officeDocument/2006/relationships" type="line" r:blip="">
                          <dgm:adjLst/>
                        </dgm:shape>
                        <dgm:presOf/>
                      </dgm:layoutNode>
                      <dgm:layoutNode name="desTx5"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61">
                        <dgm:if name="Name162" axis="root ch" ptType="all node" func="cnt" op="gte" val="6">
                          <dgm:layoutNode name="postLine5" styleLbl="parChTrans1D1" moveWith="desTx5">
                            <dgm:alg type="sp"/>
                            <dgm:shape xmlns:r="http://schemas.openxmlformats.org/officeDocument/2006/relationships" type="line" r:blip="">
                              <dgm:adjLst/>
                            </dgm:shape>
                            <dgm:presOf/>
                          </dgm:layoutNode>
                        </dgm:if>
                        <dgm:else name="Name163"/>
                      </dgm:choose>
                    </dgm:layoutNode>
                  </dgm:forEach>
                  <dgm:choose name="Name164">
                    <dgm:if name="Name165" axis="root ch" ptType="all node" func="cnt" op="gte" val="6">
                      <dgm:forEach name="Name166" axis="self" ptType="parTrans">
                        <dgm:layoutNode name="Name167" styleLbl="parChTrans1D1">
                          <dgm:choose name="Name168">
                            <dgm:if name="Name169" func="var" arg="dir" op="equ" val="norm">
                              <dgm:alg type="conn">
                                <dgm:param type="dim" val="1D"/>
                                <dgm:param type="begPts" val="midL"/>
                                <dgm:param type="srcNode" val="parTx6"/>
                                <dgm:param type="endSty" val="noArr"/>
                                <dgm:param type="dstNode" val="anchor5"/>
                              </dgm:alg>
                            </dgm:if>
                            <dgm:else name="Name170">
                              <dgm:alg type="conn">
                                <dgm:param type="dim" val="1D"/>
                                <dgm:param type="begPts" val="midR"/>
                                <dgm:param type="endSty" val="noArr"/>
                                <dgm:param type="srcNode" val="parTx6"/>
                                <dgm:param type="dstNode" val="anchor5"/>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71"/>
                  </dgm:choose>
                </dgm:forEach>
              </dgm:layoutNode>
              <dgm:choose name="Name172">
                <dgm:if name="Name173" axis="root ch" ptType="all node" func="cnt" op="gte" val="6">
                  <dgm:layoutNode name="spPost5">
                    <dgm:alg type="sp"/>
                    <dgm:shape xmlns:r="http://schemas.openxmlformats.org/officeDocument/2006/relationships" r:blip="">
                      <dgm:adjLst/>
                    </dgm:shape>
                  </dgm:layoutNode>
                </dgm:if>
                <dgm:else name="Name174"/>
              </dgm:choose>
            </dgm:if>
            <dgm:else name="Name175"/>
          </dgm:choose>
        </dgm:if>
        <dgm:if name="Name176" axis="self" ptType="node" func="pos" op="equ" val="6">
          <dgm:layoutNode name="parTx6"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77">
            <dgm:if name="Name178" axis="ch" ptType="node" func="cnt" op="gte" val="1">
              <dgm:layoutNode name="spPre6">
                <dgm:alg type="sp"/>
                <dgm:shape xmlns:r="http://schemas.openxmlformats.org/officeDocument/2006/relationships" r:blip="">
                  <dgm:adjLst/>
                </dgm:shape>
              </dgm:layoutNode>
              <dgm:layoutNode name="chLin6">
                <dgm:alg type="lin">
                  <dgm:param type="linDir" val="fromT"/>
                </dgm:alg>
                <dgm:shape xmlns:r="http://schemas.openxmlformats.org/officeDocument/2006/relationships" r:blip="">
                  <dgm:adjLst/>
                </dgm:shape>
                <dgm:presOf/>
                <dgm:constrLst>
                  <dgm:constr type="w" for="ch" forName="txAndLines6" refType="w" fact="0.77"/>
                  <dgm:constr type="w" for="ch" forName="top6" refType="w" refFor="ch" refForName="txAndLines6" fact="0.78"/>
                </dgm:constrLst>
                <dgm:forEach name="Name179" axis="ch">
                  <dgm:forEach name="Name180" axis="self" ptType="parTrans">
                    <dgm:layoutNode name="Name181" styleLbl="parChTrans1D1">
                      <dgm:choose name="Name182">
                        <dgm:if name="Name183" func="var" arg="dir" op="equ" val="norm">
                          <dgm:alg type="conn">
                            <dgm:param type="dim" val="1D"/>
                            <dgm:param type="begPts" val="midR"/>
                            <dgm:param type="endSty" val="noArr"/>
                            <dgm:param type="dstNode" val="anchor6"/>
                          </dgm:alg>
                        </dgm:if>
                        <dgm:else name="Name184">
                          <dgm:alg type="conn">
                            <dgm:param type="dim" val="1D"/>
                            <dgm:param type="begPts" val="midL"/>
                            <dgm:param type="endSty" val="noArr"/>
                            <dgm:param type="srcNode" val="parTx6"/>
                            <dgm:param type="dstNode" val="anchor6"/>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85" axis="self" ptType="node">
                    <dgm:choose name="Name186">
                      <dgm:if name="Name187" axis="par ch" ptType="node node" func="cnt" op="equ" val="1">
                        <dgm:layoutNode name="top6">
                          <dgm:alg type="sp"/>
                          <dgm:shape xmlns:r="http://schemas.openxmlformats.org/officeDocument/2006/relationships" r:blip="">
                            <dgm:adjLst/>
                          </dgm:shape>
                          <dgm:constrLst>
                            <dgm:constr type="h" refType="w" fact="0.6"/>
                          </dgm:constrLst>
                        </dgm:layoutNode>
                      </dgm:if>
                      <dgm:else name="Name188"/>
                    </dgm:choose>
                    <dgm:layoutNode name="txAndLines6">
                      <dgm:choose name="Name189">
                        <dgm:if name="Name190" func="var" arg="dir" op="equ" val="norm">
                          <dgm:alg type="lin"/>
                        </dgm:if>
                        <dgm:else name="Name191">
                          <dgm:alg type="lin">
                            <dgm:param type="linDir" val="fromR"/>
                          </dgm:alg>
                        </dgm:else>
                      </dgm:choose>
                      <dgm:shape xmlns:r="http://schemas.openxmlformats.org/officeDocument/2006/relationships" r:blip="">
                        <dgm:adjLst/>
                      </dgm:shape>
                      <dgm:presOf/>
                      <dgm:choose name="Name192">
                        <dgm:if name="Name193" axis="root ch" ptType="all node" func="cnt" op="gte" val="7">
                          <dgm:constrLst>
                            <dgm:constr type="w" for="ch" forName="anchor6" refType="w"/>
                            <dgm:constr type="w" for="ch" forName="backup6" refType="w" fact="-1"/>
                            <dgm:constr type="w" for="ch" forName="preLine6" refType="w" fact="0.11"/>
                            <dgm:constr type="w" for="ch" forName="desTx6" refType="w" fact="0.78"/>
                            <dgm:constr type="w" for="ch" forName="postLine6" refType="w" fact="0.11"/>
                          </dgm:constrLst>
                        </dgm:if>
                        <dgm:else name="Name194">
                          <dgm:constrLst>
                            <dgm:constr type="w" for="ch" forName="anchor6" refType="w" fact="0.89"/>
                            <dgm:constr type="w" for="ch" forName="backup6" refType="w" fact="-0.89"/>
                            <dgm:constr type="w" for="ch" forName="preLine6" refType="w" fact="0.11"/>
                            <dgm:constr type="w" for="ch" forName="desTx6" refType="w" fact="0.78"/>
                          </dgm:constrLst>
                        </dgm:else>
                      </dgm:choose>
                      <dgm:layoutNode name="anchor6" moveWith="desTx6">
                        <dgm:alg type="sp"/>
                        <dgm:shape xmlns:r="http://schemas.openxmlformats.org/officeDocument/2006/relationships" r:blip="">
                          <dgm:adjLst/>
                        </dgm:shape>
                      </dgm:layoutNode>
                      <dgm:layoutNode name="backup6" moveWith="desTx6">
                        <dgm:alg type="sp"/>
                        <dgm:shape xmlns:r="http://schemas.openxmlformats.org/officeDocument/2006/relationships" r:blip="">
                          <dgm:adjLst/>
                        </dgm:shape>
                      </dgm:layoutNode>
                      <dgm:layoutNode name="preLine6" styleLbl="parChTrans1D1" moveWith="desTx6">
                        <dgm:alg type="sp"/>
                        <dgm:shape xmlns:r="http://schemas.openxmlformats.org/officeDocument/2006/relationships" type="line" r:blip="">
                          <dgm:adjLst/>
                        </dgm:shape>
                        <dgm:presOf/>
                      </dgm:layoutNode>
                      <dgm:layoutNode name="desTx6"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95">
                        <dgm:if name="Name196" axis="root ch" ptType="all node" func="cnt" op="gte" val="7">
                          <dgm:layoutNode name="postLine6" styleLbl="parChTrans1D1" moveWith="desTx6">
                            <dgm:alg type="sp"/>
                            <dgm:shape xmlns:r="http://schemas.openxmlformats.org/officeDocument/2006/relationships" type="line" r:blip="">
                              <dgm:adjLst/>
                            </dgm:shape>
                            <dgm:presOf/>
                          </dgm:layoutNode>
                        </dgm:if>
                        <dgm:else name="Name197"/>
                      </dgm:choose>
                    </dgm:layoutNode>
                  </dgm:forEach>
                  <dgm:choose name="Name198">
                    <dgm:if name="Name199" axis="root ch" ptType="all node" func="cnt" op="gte" val="7">
                      <dgm:forEach name="Name200" axis="self" ptType="parTrans">
                        <dgm:layoutNode name="Name201" styleLbl="parChTrans1D1">
                          <dgm:choose name="Name202">
                            <dgm:if name="Name203" func="var" arg="dir" op="equ" val="norm">
                              <dgm:alg type="conn">
                                <dgm:param type="dim" val="1D"/>
                                <dgm:param type="begPts" val="midL"/>
                                <dgm:param type="srcNode" val="parTx7"/>
                                <dgm:param type="endSty" val="noArr"/>
                                <dgm:param type="dstNode" val="anchor6"/>
                              </dgm:alg>
                            </dgm:if>
                            <dgm:else name="Name204">
                              <dgm:alg type="conn">
                                <dgm:param type="dim" val="1D"/>
                                <dgm:param type="begPts" val="midR"/>
                                <dgm:param type="endSty" val="noArr"/>
                                <dgm:param type="srcNode" val="parTx7"/>
                                <dgm:param type="dstNode" val="anchor6"/>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205"/>
                  </dgm:choose>
                </dgm:forEach>
              </dgm:layoutNode>
              <dgm:choose name="Name206">
                <dgm:if name="Name207" axis="root ch" ptType="all node" func="cnt" op="gte" val="7">
                  <dgm:layoutNode name="spPost6">
                    <dgm:alg type="sp"/>
                    <dgm:shape xmlns:r="http://schemas.openxmlformats.org/officeDocument/2006/relationships" r:blip="">
                      <dgm:adjLst/>
                    </dgm:shape>
                  </dgm:layoutNode>
                </dgm:if>
                <dgm:else name="Name208"/>
              </dgm:choose>
            </dgm:if>
            <dgm:else name="Name209"/>
          </dgm:choose>
        </dgm:if>
        <dgm:if name="Name210" axis="self" ptType="node" func="pos" op="equ" val="7">
          <dgm:layoutNode name="parTx7"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211">
            <dgm:if name="Name212" axis="ch" ptType="node" func="cnt" op="gte" val="1">
              <dgm:layoutNode name="spPre7">
                <dgm:alg type="sp"/>
                <dgm:shape xmlns:r="http://schemas.openxmlformats.org/officeDocument/2006/relationships" r:blip="">
                  <dgm:adjLst/>
                </dgm:shape>
              </dgm:layoutNode>
              <dgm:layoutNode name="chLin7">
                <dgm:alg type="lin">
                  <dgm:param type="linDir" val="fromT"/>
                </dgm:alg>
                <dgm:shape xmlns:r="http://schemas.openxmlformats.org/officeDocument/2006/relationships" r:blip="">
                  <dgm:adjLst/>
                </dgm:shape>
                <dgm:presOf/>
                <dgm:constrLst>
                  <dgm:constr type="w" for="ch" forName="txAndLines7" refType="w" fact="0.77"/>
                  <dgm:constr type="w" for="ch" forName="top7" refType="w" refFor="ch" refForName="txAndLines7" fact="0.78"/>
                </dgm:constrLst>
                <dgm:forEach name="Name213" axis="ch">
                  <dgm:forEach name="Name214" axis="self" ptType="parTrans">
                    <dgm:layoutNode name="Name215" styleLbl="parChTrans1D1">
                      <dgm:choose name="Name216">
                        <dgm:if name="Name217" func="var" arg="dir" op="equ" val="norm">
                          <dgm:alg type="conn">
                            <dgm:param type="dim" val="1D"/>
                            <dgm:param type="begPts" val="midR"/>
                            <dgm:param type="endSty" val="noArr"/>
                            <dgm:param type="dstNode" val="anchor7"/>
                          </dgm:alg>
                        </dgm:if>
                        <dgm:else name="Name218">
                          <dgm:alg type="conn">
                            <dgm:param type="dim" val="1D"/>
                            <dgm:param type="begPts" val="midL"/>
                            <dgm:param type="endSty" val="noArr"/>
                            <dgm:param type="srcNode" val="parTx7"/>
                            <dgm:param type="dstNode" val="anchor7"/>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219" axis="self" ptType="node">
                    <dgm:choose name="Name220">
                      <dgm:if name="Name221" axis="par ch" ptType="node node" func="cnt" op="equ" val="1">
                        <dgm:layoutNode name="top7">
                          <dgm:alg type="sp"/>
                          <dgm:shape xmlns:r="http://schemas.openxmlformats.org/officeDocument/2006/relationships" r:blip="">
                            <dgm:adjLst/>
                          </dgm:shape>
                          <dgm:constrLst>
                            <dgm:constr type="h" refType="w" fact="0.6"/>
                          </dgm:constrLst>
                        </dgm:layoutNode>
                      </dgm:if>
                      <dgm:else name="Name222"/>
                    </dgm:choose>
                    <dgm:layoutNode name="txAndLines7">
                      <dgm:choose name="Name223">
                        <dgm:if name="Name224" func="var" arg="dir" op="equ" val="norm">
                          <dgm:alg type="lin"/>
                        </dgm:if>
                        <dgm:else name="Name225">
                          <dgm:alg type="lin">
                            <dgm:param type="linDir" val="fromR"/>
                          </dgm:alg>
                        </dgm:else>
                      </dgm:choose>
                      <dgm:shape xmlns:r="http://schemas.openxmlformats.org/officeDocument/2006/relationships" r:blip="">
                        <dgm:adjLst/>
                      </dgm:shape>
                      <dgm:presOf/>
                      <dgm:constrLst>
                        <dgm:constr type="w" for="ch" forName="anchor7" refType="w" fact="0.89"/>
                        <dgm:constr type="w" for="ch" forName="backup7" refType="w" fact="-0.89"/>
                        <dgm:constr type="w" for="ch" forName="preLine7" refType="w" fact="0.11"/>
                        <dgm:constr type="w" for="ch" forName="desTx7" refType="w" fact="0.78"/>
                      </dgm:constrLst>
                      <dgm:layoutNode name="anchor7" moveWith="desTx7">
                        <dgm:alg type="sp"/>
                        <dgm:shape xmlns:r="http://schemas.openxmlformats.org/officeDocument/2006/relationships" r:blip="">
                          <dgm:adjLst/>
                        </dgm:shape>
                      </dgm:layoutNode>
                      <dgm:layoutNode name="backup7" moveWith="desTx7">
                        <dgm:alg type="sp"/>
                        <dgm:shape xmlns:r="http://schemas.openxmlformats.org/officeDocument/2006/relationships" r:blip="">
                          <dgm:adjLst/>
                        </dgm:shape>
                      </dgm:layoutNode>
                      <dgm:layoutNode name="preLine7" styleLbl="parChTrans1D1" moveWith="desTx7">
                        <dgm:alg type="sp"/>
                        <dgm:shape xmlns:r="http://schemas.openxmlformats.org/officeDocument/2006/relationships" type="line" r:blip="">
                          <dgm:adjLst/>
                        </dgm:shape>
                        <dgm:presOf/>
                      </dgm:layoutNode>
                      <dgm:layoutNode name="desTx7"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layoutNode>
                  </dgm:forEach>
                </dgm:forEach>
              </dgm:layoutNode>
            </dgm:if>
            <dgm:else name="Name226"/>
          </dgm:choose>
        </dgm:if>
        <dgm:else name="Name22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4303713" cy="339725"/>
          </a:xfrm>
          <a:prstGeom prst="rect">
            <a:avLst/>
          </a:prstGeom>
        </p:spPr>
        <p:txBody>
          <a:bodyPr vert="horz" lIns="91440" tIns="45720" rIns="91440" bIns="45720" rtlCol="0"/>
          <a:lstStyle>
            <a:lvl1pPr algn="l">
              <a:defRPr sz="1200">
                <a:latin typeface="Arial" charset="0"/>
              </a:defRPr>
            </a:lvl1pPr>
          </a:lstStyle>
          <a:p>
            <a:pPr>
              <a:defRPr/>
            </a:pPr>
            <a:endParaRPr lang="ru-RU"/>
          </a:p>
        </p:txBody>
      </p:sp>
      <p:sp>
        <p:nvSpPr>
          <p:cNvPr id="3" name="Дата 2"/>
          <p:cNvSpPr>
            <a:spLocks noGrp="1"/>
          </p:cNvSpPr>
          <p:nvPr>
            <p:ph type="dt" sz="quarter" idx="1"/>
          </p:nvPr>
        </p:nvSpPr>
        <p:spPr>
          <a:xfrm>
            <a:off x="5622925" y="0"/>
            <a:ext cx="4303713" cy="339725"/>
          </a:xfrm>
          <a:prstGeom prst="rect">
            <a:avLst/>
          </a:prstGeom>
        </p:spPr>
        <p:txBody>
          <a:bodyPr vert="horz" lIns="91440" tIns="45720" rIns="91440" bIns="45720" rtlCol="0"/>
          <a:lstStyle>
            <a:lvl1pPr algn="r">
              <a:defRPr sz="1200">
                <a:latin typeface="Arial" charset="0"/>
              </a:defRPr>
            </a:lvl1pPr>
          </a:lstStyle>
          <a:p>
            <a:pPr>
              <a:defRPr/>
            </a:pPr>
            <a:fld id="{F8CBC8A6-650C-4DB0-9945-4C3D307E709C}" type="datetimeFigureOut">
              <a:rPr lang="ru-RU"/>
              <a:pPr>
                <a:defRPr/>
              </a:pPr>
              <a:t>31.10.2025</a:t>
            </a:fld>
            <a:endParaRPr lang="ru-RU"/>
          </a:p>
        </p:txBody>
      </p:sp>
      <p:sp>
        <p:nvSpPr>
          <p:cNvPr id="4" name="Нижний колонтитул 3"/>
          <p:cNvSpPr>
            <a:spLocks noGrp="1"/>
          </p:cNvSpPr>
          <p:nvPr>
            <p:ph type="ftr" sz="quarter" idx="2"/>
          </p:nvPr>
        </p:nvSpPr>
        <p:spPr>
          <a:xfrm>
            <a:off x="0" y="6456363"/>
            <a:ext cx="4303713" cy="339725"/>
          </a:xfrm>
          <a:prstGeom prst="rect">
            <a:avLst/>
          </a:prstGeom>
        </p:spPr>
        <p:txBody>
          <a:bodyPr vert="horz" lIns="91440" tIns="45720" rIns="91440" bIns="45720" rtlCol="0" anchor="b"/>
          <a:lstStyle>
            <a:lvl1pPr algn="l">
              <a:defRPr sz="1200">
                <a:latin typeface="Arial" charset="0"/>
              </a:defRPr>
            </a:lvl1pPr>
          </a:lstStyle>
          <a:p>
            <a:pPr>
              <a:defRPr/>
            </a:pPr>
            <a:endParaRPr lang="ru-RU"/>
          </a:p>
        </p:txBody>
      </p:sp>
      <p:sp>
        <p:nvSpPr>
          <p:cNvPr id="5" name="Номер слайда 4"/>
          <p:cNvSpPr>
            <a:spLocks noGrp="1"/>
          </p:cNvSpPr>
          <p:nvPr>
            <p:ph type="sldNum" sz="quarter" idx="3"/>
          </p:nvPr>
        </p:nvSpPr>
        <p:spPr>
          <a:xfrm>
            <a:off x="5622925" y="6456363"/>
            <a:ext cx="4303713" cy="339725"/>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C4D71B41-096E-4B7E-B052-12CDEE291B0F}" type="slidenum">
              <a:rPr lang="ru-RU"/>
              <a:pPr/>
              <a:t>‹#›</a:t>
            </a:fld>
            <a:endParaRPr lang="ru-RU"/>
          </a:p>
        </p:txBody>
      </p:sp>
    </p:spTree>
    <p:extLst>
      <p:ext uri="{BB962C8B-B14F-4D97-AF65-F5344CB8AC3E}">
        <p14:creationId xmlns:p14="http://schemas.microsoft.com/office/powerpoint/2010/main" val="19376313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713" cy="339725"/>
          </a:xfrm>
          <a:prstGeom prst="rect">
            <a:avLst/>
          </a:prstGeom>
        </p:spPr>
        <p:txBody>
          <a:bodyPr vert="horz" lIns="92958" tIns="46479" rIns="92958" bIns="46479" rtlCol="0"/>
          <a:lstStyle>
            <a:lvl1pPr algn="l">
              <a:defRPr sz="1200">
                <a:latin typeface="Arial" charset="0"/>
              </a:defRPr>
            </a:lvl1pPr>
          </a:lstStyle>
          <a:p>
            <a:pPr>
              <a:defRPr/>
            </a:pPr>
            <a:endParaRPr lang="en-US"/>
          </a:p>
        </p:txBody>
      </p:sp>
      <p:sp>
        <p:nvSpPr>
          <p:cNvPr id="3" name="Date Placeholder 2"/>
          <p:cNvSpPr>
            <a:spLocks noGrp="1"/>
          </p:cNvSpPr>
          <p:nvPr>
            <p:ph type="dt" idx="1"/>
          </p:nvPr>
        </p:nvSpPr>
        <p:spPr>
          <a:xfrm>
            <a:off x="5622925" y="0"/>
            <a:ext cx="4303713" cy="339725"/>
          </a:xfrm>
          <a:prstGeom prst="rect">
            <a:avLst/>
          </a:prstGeom>
        </p:spPr>
        <p:txBody>
          <a:bodyPr vert="horz" lIns="92958" tIns="46479" rIns="92958" bIns="46479" rtlCol="0"/>
          <a:lstStyle>
            <a:lvl1pPr algn="r">
              <a:defRPr sz="1200">
                <a:latin typeface="Arial" charset="0"/>
              </a:defRPr>
            </a:lvl1pPr>
          </a:lstStyle>
          <a:p>
            <a:pPr>
              <a:defRPr/>
            </a:pPr>
            <a:fld id="{4DAC952F-6E31-4EAB-B553-630B964C7D12}" type="datetimeFigureOut">
              <a:rPr lang="en-US"/>
              <a:pPr>
                <a:defRPr/>
              </a:pPr>
              <a:t>10/31/2025</a:t>
            </a:fld>
            <a:endParaRPr lang="en-US"/>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2958" tIns="46479" rIns="92958" bIns="46479" rtlCol="0" anchor="ctr"/>
          <a:lstStyle/>
          <a:p>
            <a:pPr lvl="0"/>
            <a:endParaRPr lang="en-US" noProof="0"/>
          </a:p>
        </p:txBody>
      </p:sp>
      <p:sp>
        <p:nvSpPr>
          <p:cNvPr id="5" name="Notes Placeholder 4"/>
          <p:cNvSpPr>
            <a:spLocks noGrp="1"/>
          </p:cNvSpPr>
          <p:nvPr>
            <p:ph type="body" sz="quarter" idx="3"/>
          </p:nvPr>
        </p:nvSpPr>
        <p:spPr>
          <a:xfrm>
            <a:off x="992188" y="3228975"/>
            <a:ext cx="7943850" cy="3059113"/>
          </a:xfrm>
          <a:prstGeom prst="rect">
            <a:avLst/>
          </a:prstGeom>
        </p:spPr>
        <p:txBody>
          <a:bodyPr vert="horz" lIns="92958" tIns="46479" rIns="92958" bIns="46479"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6457950"/>
            <a:ext cx="4303713" cy="338138"/>
          </a:xfrm>
          <a:prstGeom prst="rect">
            <a:avLst/>
          </a:prstGeom>
        </p:spPr>
        <p:txBody>
          <a:bodyPr vert="horz" lIns="92958" tIns="46479" rIns="92958" bIns="46479" rtlCol="0" anchor="b"/>
          <a:lstStyle>
            <a:lvl1pPr algn="l">
              <a:defRPr sz="1200">
                <a:latin typeface="Arial" charset="0"/>
              </a:defRPr>
            </a:lvl1pPr>
          </a:lstStyle>
          <a:p>
            <a:pPr>
              <a:defRPr/>
            </a:pPr>
            <a:endParaRPr lang="en-US"/>
          </a:p>
        </p:txBody>
      </p:sp>
      <p:sp>
        <p:nvSpPr>
          <p:cNvPr id="7" name="Slide Number Placeholder 6"/>
          <p:cNvSpPr>
            <a:spLocks noGrp="1"/>
          </p:cNvSpPr>
          <p:nvPr>
            <p:ph type="sldNum" sz="quarter" idx="5"/>
          </p:nvPr>
        </p:nvSpPr>
        <p:spPr>
          <a:xfrm>
            <a:off x="5622925" y="6457950"/>
            <a:ext cx="4303713" cy="338138"/>
          </a:xfrm>
          <a:prstGeom prst="rect">
            <a:avLst/>
          </a:prstGeom>
        </p:spPr>
        <p:txBody>
          <a:bodyPr vert="horz" wrap="square" lIns="92958" tIns="46479" rIns="92958" bIns="46479" numCol="1" anchor="b" anchorCtr="0" compatLnSpc="1">
            <a:prstTxWarp prst="textNoShape">
              <a:avLst/>
            </a:prstTxWarp>
          </a:bodyPr>
          <a:lstStyle>
            <a:lvl1pPr algn="r">
              <a:defRPr sz="1200"/>
            </a:lvl1pPr>
          </a:lstStyle>
          <a:p>
            <a:fld id="{2D6D4E61-7295-49CD-8492-8950462F845C}" type="slidenum">
              <a:rPr lang="en-US"/>
              <a:pPr/>
              <a:t>‹#›</a:t>
            </a:fld>
            <a:endParaRPr lang="en-US"/>
          </a:p>
        </p:txBody>
      </p:sp>
    </p:spTree>
    <p:extLst>
      <p:ext uri="{BB962C8B-B14F-4D97-AF65-F5344CB8AC3E}">
        <p14:creationId xmlns:p14="http://schemas.microsoft.com/office/powerpoint/2010/main" val="27336424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D6D4E61-7295-49CD-8492-8950462F845C}" type="slidenum">
              <a:rPr lang="en-US" smtClean="0"/>
              <a:pPr/>
              <a:t>1</a:t>
            </a:fld>
            <a:endParaRPr lang="en-US"/>
          </a:p>
        </p:txBody>
      </p:sp>
    </p:spTree>
    <p:extLst>
      <p:ext uri="{BB962C8B-B14F-4D97-AF65-F5344CB8AC3E}">
        <p14:creationId xmlns:p14="http://schemas.microsoft.com/office/powerpoint/2010/main" val="27230974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D6D4E61-7295-49CD-8492-8950462F845C}" type="slidenum">
              <a:rPr lang="en-US" smtClean="0"/>
              <a:pPr/>
              <a:t>10</a:t>
            </a:fld>
            <a:endParaRPr lang="en-US"/>
          </a:p>
        </p:txBody>
      </p:sp>
    </p:spTree>
    <p:extLst>
      <p:ext uri="{BB962C8B-B14F-4D97-AF65-F5344CB8AC3E}">
        <p14:creationId xmlns:p14="http://schemas.microsoft.com/office/powerpoint/2010/main" val="10448431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D6D4E61-7295-49CD-8492-8950462F845C}" type="slidenum">
              <a:rPr lang="en-US" smtClean="0"/>
              <a:pPr/>
              <a:t>11</a:t>
            </a:fld>
            <a:endParaRPr lang="en-US"/>
          </a:p>
        </p:txBody>
      </p:sp>
    </p:spTree>
    <p:extLst>
      <p:ext uri="{BB962C8B-B14F-4D97-AF65-F5344CB8AC3E}">
        <p14:creationId xmlns:p14="http://schemas.microsoft.com/office/powerpoint/2010/main" val="8944656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D6D4E61-7295-49CD-8492-8950462F845C}" type="slidenum">
              <a:rPr lang="en-US" smtClean="0"/>
              <a:pPr/>
              <a:t>12</a:t>
            </a:fld>
            <a:endParaRPr lang="en-US"/>
          </a:p>
        </p:txBody>
      </p:sp>
    </p:spTree>
    <p:extLst>
      <p:ext uri="{BB962C8B-B14F-4D97-AF65-F5344CB8AC3E}">
        <p14:creationId xmlns:p14="http://schemas.microsoft.com/office/powerpoint/2010/main" val="3329925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D6D4E61-7295-49CD-8492-8950462F845C}" type="slidenum">
              <a:rPr lang="en-US" smtClean="0"/>
              <a:pPr/>
              <a:t>13</a:t>
            </a:fld>
            <a:endParaRPr lang="en-US"/>
          </a:p>
        </p:txBody>
      </p:sp>
    </p:spTree>
    <p:extLst>
      <p:ext uri="{BB962C8B-B14F-4D97-AF65-F5344CB8AC3E}">
        <p14:creationId xmlns:p14="http://schemas.microsoft.com/office/powerpoint/2010/main" val="34872205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D6D4E61-7295-49CD-8492-8950462F845C}" type="slidenum">
              <a:rPr lang="en-US" smtClean="0"/>
              <a:pPr/>
              <a:t>14</a:t>
            </a:fld>
            <a:endParaRPr lang="en-US"/>
          </a:p>
        </p:txBody>
      </p:sp>
    </p:spTree>
    <p:extLst>
      <p:ext uri="{BB962C8B-B14F-4D97-AF65-F5344CB8AC3E}">
        <p14:creationId xmlns:p14="http://schemas.microsoft.com/office/powerpoint/2010/main" val="32045499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D6D4E61-7295-49CD-8492-8950462F845C}" type="slidenum">
              <a:rPr lang="en-US" smtClean="0"/>
              <a:pPr/>
              <a:t>15</a:t>
            </a:fld>
            <a:endParaRPr lang="en-US"/>
          </a:p>
        </p:txBody>
      </p:sp>
    </p:spTree>
    <p:extLst>
      <p:ext uri="{BB962C8B-B14F-4D97-AF65-F5344CB8AC3E}">
        <p14:creationId xmlns:p14="http://schemas.microsoft.com/office/powerpoint/2010/main" val="17269792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D6D4E61-7295-49CD-8492-8950462F845C}" type="slidenum">
              <a:rPr lang="en-US" smtClean="0"/>
              <a:pPr/>
              <a:t>2</a:t>
            </a:fld>
            <a:endParaRPr lang="en-US"/>
          </a:p>
        </p:txBody>
      </p:sp>
    </p:spTree>
    <p:extLst>
      <p:ext uri="{BB962C8B-B14F-4D97-AF65-F5344CB8AC3E}">
        <p14:creationId xmlns:p14="http://schemas.microsoft.com/office/powerpoint/2010/main" val="3828481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D6D4E61-7295-49CD-8492-8950462F845C}" type="slidenum">
              <a:rPr lang="en-US" smtClean="0"/>
              <a:pPr/>
              <a:t>3</a:t>
            </a:fld>
            <a:endParaRPr lang="en-US"/>
          </a:p>
        </p:txBody>
      </p:sp>
    </p:spTree>
    <p:extLst>
      <p:ext uri="{BB962C8B-B14F-4D97-AF65-F5344CB8AC3E}">
        <p14:creationId xmlns:p14="http://schemas.microsoft.com/office/powerpoint/2010/main" val="32851050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D6D4E61-7295-49CD-8492-8950462F845C}" type="slidenum">
              <a:rPr lang="en-US" smtClean="0"/>
              <a:pPr/>
              <a:t>4</a:t>
            </a:fld>
            <a:endParaRPr lang="en-US"/>
          </a:p>
        </p:txBody>
      </p:sp>
    </p:spTree>
    <p:extLst>
      <p:ext uri="{BB962C8B-B14F-4D97-AF65-F5344CB8AC3E}">
        <p14:creationId xmlns:p14="http://schemas.microsoft.com/office/powerpoint/2010/main" val="37163516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D6D4E61-7295-49CD-8492-8950462F845C}" type="slidenum">
              <a:rPr lang="en-US" smtClean="0"/>
              <a:pPr/>
              <a:t>5</a:t>
            </a:fld>
            <a:endParaRPr lang="en-US"/>
          </a:p>
        </p:txBody>
      </p:sp>
    </p:spTree>
    <p:extLst>
      <p:ext uri="{BB962C8B-B14F-4D97-AF65-F5344CB8AC3E}">
        <p14:creationId xmlns:p14="http://schemas.microsoft.com/office/powerpoint/2010/main" val="8915743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D6D4E61-7295-49CD-8492-8950462F845C}" type="slidenum">
              <a:rPr lang="en-US" smtClean="0"/>
              <a:pPr/>
              <a:t>6</a:t>
            </a:fld>
            <a:endParaRPr lang="en-US"/>
          </a:p>
        </p:txBody>
      </p:sp>
    </p:spTree>
    <p:extLst>
      <p:ext uri="{BB962C8B-B14F-4D97-AF65-F5344CB8AC3E}">
        <p14:creationId xmlns:p14="http://schemas.microsoft.com/office/powerpoint/2010/main" val="30237083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D6D4E61-7295-49CD-8492-8950462F845C}" type="slidenum">
              <a:rPr lang="en-US" smtClean="0"/>
              <a:pPr/>
              <a:t>7</a:t>
            </a:fld>
            <a:endParaRPr lang="en-US"/>
          </a:p>
        </p:txBody>
      </p:sp>
    </p:spTree>
    <p:extLst>
      <p:ext uri="{BB962C8B-B14F-4D97-AF65-F5344CB8AC3E}">
        <p14:creationId xmlns:p14="http://schemas.microsoft.com/office/powerpoint/2010/main" val="42203965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D6D4E61-7295-49CD-8492-8950462F845C}" type="slidenum">
              <a:rPr lang="en-US" smtClean="0"/>
              <a:pPr/>
              <a:t>8</a:t>
            </a:fld>
            <a:endParaRPr lang="en-US"/>
          </a:p>
        </p:txBody>
      </p:sp>
    </p:spTree>
    <p:extLst>
      <p:ext uri="{BB962C8B-B14F-4D97-AF65-F5344CB8AC3E}">
        <p14:creationId xmlns:p14="http://schemas.microsoft.com/office/powerpoint/2010/main" val="4403247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D6D4E61-7295-49CD-8492-8950462F845C}" type="slidenum">
              <a:rPr lang="en-US" smtClean="0"/>
              <a:pPr/>
              <a:t>9</a:t>
            </a:fld>
            <a:endParaRPr lang="en-US"/>
          </a:p>
        </p:txBody>
      </p:sp>
    </p:spTree>
    <p:extLst>
      <p:ext uri="{BB962C8B-B14F-4D97-AF65-F5344CB8AC3E}">
        <p14:creationId xmlns:p14="http://schemas.microsoft.com/office/powerpoint/2010/main" val="2202870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43000" y="1122363"/>
            <a:ext cx="6858000" cy="2387600"/>
          </a:xfrm>
        </p:spPr>
        <p:txBody>
          <a:bodyPr anchor="b"/>
          <a:lstStyle>
            <a:lvl1pPr algn="ctr">
              <a:defRPr sz="4500"/>
            </a:lvl1pPr>
          </a:lstStyle>
          <a:p>
            <a:r>
              <a:rPr lang="ru-RU"/>
              <a:t>Образец заголовка</a:t>
            </a:r>
          </a:p>
        </p:txBody>
      </p:sp>
      <p:sp>
        <p:nvSpPr>
          <p:cNvPr id="3" name="Подзаголовок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ru-RU"/>
              <a:t>Образец подзаголовка</a:t>
            </a:r>
          </a:p>
        </p:txBody>
      </p:sp>
      <p:sp>
        <p:nvSpPr>
          <p:cNvPr id="4" name="Дата 3"/>
          <p:cNvSpPr>
            <a:spLocks noGrp="1"/>
          </p:cNvSpPr>
          <p:nvPr>
            <p:ph type="dt" sz="half" idx="10"/>
          </p:nvPr>
        </p:nvSpPr>
        <p:spPr/>
        <p:txBody>
          <a:bodyPr/>
          <a:lstStyle/>
          <a:p>
            <a:pPr>
              <a:defRPr/>
            </a:pPr>
            <a:fld id="{1D1D6A15-0084-48D1-AE6C-ECF0D1416A73}" type="datetimeFigureOut">
              <a:rPr lang="en-US" smtClean="0"/>
              <a:pPr>
                <a:defRPr/>
              </a:pPr>
              <a:t>10/31/2025</a:t>
            </a:fld>
            <a:endParaRPr lang="en-US"/>
          </a:p>
        </p:txBody>
      </p:sp>
      <p:sp>
        <p:nvSpPr>
          <p:cNvPr id="5" name="Нижний колонтитул 4"/>
          <p:cNvSpPr>
            <a:spLocks noGrp="1"/>
          </p:cNvSpPr>
          <p:nvPr>
            <p:ph type="ftr" sz="quarter" idx="11"/>
          </p:nvPr>
        </p:nvSpPr>
        <p:spPr/>
        <p:txBody>
          <a:bodyPr/>
          <a:lstStyle/>
          <a:p>
            <a:pPr>
              <a:defRPr/>
            </a:pPr>
            <a:endParaRPr lang="en-US"/>
          </a:p>
        </p:txBody>
      </p:sp>
      <p:sp>
        <p:nvSpPr>
          <p:cNvPr id="6" name="Номер слайда 5"/>
          <p:cNvSpPr>
            <a:spLocks noGrp="1"/>
          </p:cNvSpPr>
          <p:nvPr>
            <p:ph type="sldNum" sz="quarter" idx="12"/>
          </p:nvPr>
        </p:nvSpPr>
        <p:spPr/>
        <p:txBody>
          <a:bodyPr/>
          <a:lstStyle/>
          <a:p>
            <a:fld id="{8B45E146-6192-47D6-A0DD-CB6CD8999EFD}" type="slidenum">
              <a:rPr lang="en-US" smtClean="0"/>
              <a:pPr/>
              <a:t>‹#›</a:t>
            </a:fld>
            <a:endParaRPr lang="en-US"/>
          </a:p>
        </p:txBody>
      </p:sp>
    </p:spTree>
    <p:extLst>
      <p:ext uri="{BB962C8B-B14F-4D97-AF65-F5344CB8AC3E}">
        <p14:creationId xmlns:p14="http://schemas.microsoft.com/office/powerpoint/2010/main" val="9209823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pPr>
              <a:defRPr/>
            </a:pPr>
            <a:fld id="{1D1D6A15-0084-48D1-AE6C-ECF0D1416A73}" type="datetimeFigureOut">
              <a:rPr lang="en-US" smtClean="0"/>
              <a:pPr>
                <a:defRPr/>
              </a:pPr>
              <a:t>10/31/2025</a:t>
            </a:fld>
            <a:endParaRPr lang="en-US"/>
          </a:p>
        </p:txBody>
      </p:sp>
      <p:sp>
        <p:nvSpPr>
          <p:cNvPr id="5" name="Нижний колонтитул 4"/>
          <p:cNvSpPr>
            <a:spLocks noGrp="1"/>
          </p:cNvSpPr>
          <p:nvPr>
            <p:ph type="ftr" sz="quarter" idx="11"/>
          </p:nvPr>
        </p:nvSpPr>
        <p:spPr/>
        <p:txBody>
          <a:bodyPr/>
          <a:lstStyle/>
          <a:p>
            <a:pPr>
              <a:defRPr/>
            </a:pPr>
            <a:endParaRPr lang="en-US"/>
          </a:p>
        </p:txBody>
      </p:sp>
      <p:sp>
        <p:nvSpPr>
          <p:cNvPr id="6" name="Номер слайда 5"/>
          <p:cNvSpPr>
            <a:spLocks noGrp="1"/>
          </p:cNvSpPr>
          <p:nvPr>
            <p:ph type="sldNum" sz="quarter" idx="12"/>
          </p:nvPr>
        </p:nvSpPr>
        <p:spPr/>
        <p:txBody>
          <a:bodyPr/>
          <a:lstStyle/>
          <a:p>
            <a:fld id="{8B45E146-6192-47D6-A0DD-CB6CD8999EFD}" type="slidenum">
              <a:rPr lang="en-US" smtClean="0"/>
              <a:pPr/>
              <a:t>‹#›</a:t>
            </a:fld>
            <a:endParaRPr lang="en-US"/>
          </a:p>
        </p:txBody>
      </p:sp>
    </p:spTree>
    <p:extLst>
      <p:ext uri="{BB962C8B-B14F-4D97-AF65-F5344CB8AC3E}">
        <p14:creationId xmlns:p14="http://schemas.microsoft.com/office/powerpoint/2010/main" val="10533603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43675" y="365125"/>
            <a:ext cx="1971675"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628650" y="365125"/>
            <a:ext cx="5800725"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pPr>
              <a:defRPr/>
            </a:pPr>
            <a:fld id="{1D1D6A15-0084-48D1-AE6C-ECF0D1416A73}" type="datetimeFigureOut">
              <a:rPr lang="en-US" smtClean="0"/>
              <a:pPr>
                <a:defRPr/>
              </a:pPr>
              <a:t>10/31/2025</a:t>
            </a:fld>
            <a:endParaRPr lang="en-US"/>
          </a:p>
        </p:txBody>
      </p:sp>
      <p:sp>
        <p:nvSpPr>
          <p:cNvPr id="5" name="Нижний колонтитул 4"/>
          <p:cNvSpPr>
            <a:spLocks noGrp="1"/>
          </p:cNvSpPr>
          <p:nvPr>
            <p:ph type="ftr" sz="quarter" idx="11"/>
          </p:nvPr>
        </p:nvSpPr>
        <p:spPr/>
        <p:txBody>
          <a:bodyPr/>
          <a:lstStyle/>
          <a:p>
            <a:pPr>
              <a:defRPr/>
            </a:pPr>
            <a:endParaRPr lang="en-US"/>
          </a:p>
        </p:txBody>
      </p:sp>
      <p:sp>
        <p:nvSpPr>
          <p:cNvPr id="6" name="Номер слайда 5"/>
          <p:cNvSpPr>
            <a:spLocks noGrp="1"/>
          </p:cNvSpPr>
          <p:nvPr>
            <p:ph type="sldNum" sz="quarter" idx="12"/>
          </p:nvPr>
        </p:nvSpPr>
        <p:spPr/>
        <p:txBody>
          <a:bodyPr/>
          <a:lstStyle/>
          <a:p>
            <a:fld id="{8B45E146-6192-47D6-A0DD-CB6CD8999EFD}" type="slidenum">
              <a:rPr lang="en-US" smtClean="0"/>
              <a:pPr/>
              <a:t>‹#›</a:t>
            </a:fld>
            <a:endParaRPr lang="en-US"/>
          </a:p>
        </p:txBody>
      </p:sp>
    </p:spTree>
    <p:extLst>
      <p:ext uri="{BB962C8B-B14F-4D97-AF65-F5344CB8AC3E}">
        <p14:creationId xmlns:p14="http://schemas.microsoft.com/office/powerpoint/2010/main" val="37091866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Заголовок и объект">
    <p:spTree>
      <p:nvGrpSpPr>
        <p:cNvPr id="1" name=""/>
        <p:cNvGrpSpPr/>
        <p:nvPr/>
      </p:nvGrpSpPr>
      <p:grpSpPr>
        <a:xfrm>
          <a:off x="0" y="0"/>
          <a:ext cx="0" cy="0"/>
          <a:chOff x="0" y="0"/>
          <a:chExt cx="0" cy="0"/>
        </a:xfrm>
      </p:grpSpPr>
      <p:sp>
        <p:nvSpPr>
          <p:cNvPr id="7" name="Text Box 9"/>
          <p:cNvSpPr txBox="1">
            <a:spLocks noChangeArrowheads="1"/>
          </p:cNvSpPr>
          <p:nvPr userDrawn="1"/>
        </p:nvSpPr>
        <p:spPr bwMode="auto">
          <a:xfrm>
            <a:off x="0" y="0"/>
            <a:ext cx="9142413" cy="9810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5785" tIns="47893" rIns="95785" bIns="47893"/>
          <a:lstStyle>
            <a:lvl1pPr defTabSz="957263">
              <a:defRPr sz="4200" b="1">
                <a:solidFill>
                  <a:schemeClr val="tx2"/>
                </a:solidFill>
                <a:latin typeface="Times New Roman" panose="02020603050405020304" pitchFamily="18" charset="0"/>
                <a:cs typeface="Arial" panose="020B0604020202020204" pitchFamily="34" charset="0"/>
              </a:defRPr>
            </a:lvl1pPr>
            <a:lvl2pPr marL="742950" indent="-285750" defTabSz="957263">
              <a:defRPr sz="4200" b="1">
                <a:solidFill>
                  <a:schemeClr val="tx2"/>
                </a:solidFill>
                <a:latin typeface="Times New Roman" panose="02020603050405020304" pitchFamily="18" charset="0"/>
                <a:cs typeface="Arial" panose="020B0604020202020204" pitchFamily="34" charset="0"/>
              </a:defRPr>
            </a:lvl2pPr>
            <a:lvl3pPr marL="1143000" indent="-228600" defTabSz="957263">
              <a:defRPr sz="4200" b="1">
                <a:solidFill>
                  <a:schemeClr val="tx2"/>
                </a:solidFill>
                <a:latin typeface="Times New Roman" panose="02020603050405020304" pitchFamily="18" charset="0"/>
                <a:cs typeface="Arial" panose="020B0604020202020204" pitchFamily="34" charset="0"/>
              </a:defRPr>
            </a:lvl3pPr>
            <a:lvl4pPr marL="1600200" indent="-228600" defTabSz="957263">
              <a:defRPr sz="4200" b="1">
                <a:solidFill>
                  <a:schemeClr val="tx2"/>
                </a:solidFill>
                <a:latin typeface="Times New Roman" panose="02020603050405020304" pitchFamily="18" charset="0"/>
                <a:cs typeface="Arial" panose="020B0604020202020204" pitchFamily="34" charset="0"/>
              </a:defRPr>
            </a:lvl4pPr>
            <a:lvl5pPr marL="2057400" indent="-228600" defTabSz="957263">
              <a:defRPr sz="4200" b="1">
                <a:solidFill>
                  <a:schemeClr val="tx2"/>
                </a:solidFill>
                <a:latin typeface="Times New Roman" panose="02020603050405020304" pitchFamily="18" charset="0"/>
                <a:cs typeface="Arial" panose="020B0604020202020204" pitchFamily="34" charset="0"/>
              </a:defRPr>
            </a:lvl5pPr>
            <a:lvl6pPr marL="2514600" indent="-228600" defTabSz="957263" eaLnBrk="0" fontAlgn="base" hangingPunct="0">
              <a:spcBef>
                <a:spcPct val="0"/>
              </a:spcBef>
              <a:spcAft>
                <a:spcPct val="0"/>
              </a:spcAft>
              <a:defRPr sz="4200" b="1">
                <a:solidFill>
                  <a:schemeClr val="tx2"/>
                </a:solidFill>
                <a:latin typeface="Times New Roman" panose="02020603050405020304" pitchFamily="18" charset="0"/>
                <a:cs typeface="Arial" panose="020B0604020202020204" pitchFamily="34" charset="0"/>
              </a:defRPr>
            </a:lvl6pPr>
            <a:lvl7pPr marL="2971800" indent="-228600" defTabSz="957263" eaLnBrk="0" fontAlgn="base" hangingPunct="0">
              <a:spcBef>
                <a:spcPct val="0"/>
              </a:spcBef>
              <a:spcAft>
                <a:spcPct val="0"/>
              </a:spcAft>
              <a:defRPr sz="4200" b="1">
                <a:solidFill>
                  <a:schemeClr val="tx2"/>
                </a:solidFill>
                <a:latin typeface="Times New Roman" panose="02020603050405020304" pitchFamily="18" charset="0"/>
                <a:cs typeface="Arial" panose="020B0604020202020204" pitchFamily="34" charset="0"/>
              </a:defRPr>
            </a:lvl7pPr>
            <a:lvl8pPr marL="3429000" indent="-228600" defTabSz="957263" eaLnBrk="0" fontAlgn="base" hangingPunct="0">
              <a:spcBef>
                <a:spcPct val="0"/>
              </a:spcBef>
              <a:spcAft>
                <a:spcPct val="0"/>
              </a:spcAft>
              <a:defRPr sz="4200" b="1">
                <a:solidFill>
                  <a:schemeClr val="tx2"/>
                </a:solidFill>
                <a:latin typeface="Times New Roman" panose="02020603050405020304" pitchFamily="18" charset="0"/>
                <a:cs typeface="Arial" panose="020B0604020202020204" pitchFamily="34" charset="0"/>
              </a:defRPr>
            </a:lvl8pPr>
            <a:lvl9pPr marL="3886200" indent="-228600" defTabSz="957263" eaLnBrk="0" fontAlgn="base" hangingPunct="0">
              <a:spcBef>
                <a:spcPct val="0"/>
              </a:spcBef>
              <a:spcAft>
                <a:spcPct val="0"/>
              </a:spcAft>
              <a:defRPr sz="4200" b="1">
                <a:solidFill>
                  <a:schemeClr val="tx2"/>
                </a:solidFill>
                <a:latin typeface="Times New Roman" panose="02020603050405020304" pitchFamily="18" charset="0"/>
                <a:cs typeface="Arial" panose="020B0604020202020204" pitchFamily="34" charset="0"/>
              </a:defRPr>
            </a:lvl9pPr>
          </a:lstStyle>
          <a:p>
            <a:pPr>
              <a:spcBef>
                <a:spcPct val="50000"/>
              </a:spcBef>
            </a:pPr>
            <a:endParaRPr lang="de-DE" altLang="de-DE" sz="2200" b="0">
              <a:solidFill>
                <a:schemeClr val="tx1"/>
              </a:solidFill>
              <a:latin typeface="MetaNormalLF-Roman"/>
            </a:endParaRPr>
          </a:p>
        </p:txBody>
      </p:sp>
      <p:sp>
        <p:nvSpPr>
          <p:cNvPr id="8" name="Rectangle 11"/>
          <p:cNvSpPr>
            <a:spLocks noChangeArrowheads="1"/>
          </p:cNvSpPr>
          <p:nvPr userDrawn="1"/>
        </p:nvSpPr>
        <p:spPr bwMode="auto">
          <a:xfrm>
            <a:off x="0" y="0"/>
            <a:ext cx="4570413"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58000" tIns="0" rIns="0" bIns="75421" anchor="b"/>
          <a:lstStyle>
            <a:lvl1pPr defTabSz="957263">
              <a:defRPr sz="4200" b="1">
                <a:solidFill>
                  <a:schemeClr val="tx2"/>
                </a:solidFill>
                <a:latin typeface="Times New Roman" panose="02020603050405020304" pitchFamily="18" charset="0"/>
                <a:cs typeface="Arial" panose="020B0604020202020204" pitchFamily="34" charset="0"/>
              </a:defRPr>
            </a:lvl1pPr>
            <a:lvl2pPr marL="742950" indent="-285750" defTabSz="957263">
              <a:defRPr sz="4200" b="1">
                <a:solidFill>
                  <a:schemeClr val="tx2"/>
                </a:solidFill>
                <a:latin typeface="Times New Roman" panose="02020603050405020304" pitchFamily="18" charset="0"/>
                <a:cs typeface="Arial" panose="020B0604020202020204" pitchFamily="34" charset="0"/>
              </a:defRPr>
            </a:lvl2pPr>
            <a:lvl3pPr marL="1143000" indent="-228600" defTabSz="957263">
              <a:defRPr sz="4200" b="1">
                <a:solidFill>
                  <a:schemeClr val="tx2"/>
                </a:solidFill>
                <a:latin typeface="Times New Roman" panose="02020603050405020304" pitchFamily="18" charset="0"/>
                <a:cs typeface="Arial" panose="020B0604020202020204" pitchFamily="34" charset="0"/>
              </a:defRPr>
            </a:lvl3pPr>
            <a:lvl4pPr marL="1600200" indent="-228600" defTabSz="957263">
              <a:defRPr sz="4200" b="1">
                <a:solidFill>
                  <a:schemeClr val="tx2"/>
                </a:solidFill>
                <a:latin typeface="Times New Roman" panose="02020603050405020304" pitchFamily="18" charset="0"/>
                <a:cs typeface="Arial" panose="020B0604020202020204" pitchFamily="34" charset="0"/>
              </a:defRPr>
            </a:lvl4pPr>
            <a:lvl5pPr marL="2057400" indent="-228600" defTabSz="957263">
              <a:defRPr sz="4200" b="1">
                <a:solidFill>
                  <a:schemeClr val="tx2"/>
                </a:solidFill>
                <a:latin typeface="Times New Roman" panose="02020603050405020304" pitchFamily="18" charset="0"/>
                <a:cs typeface="Arial" panose="020B0604020202020204" pitchFamily="34" charset="0"/>
              </a:defRPr>
            </a:lvl5pPr>
            <a:lvl6pPr marL="2514600" indent="-228600" defTabSz="957263" eaLnBrk="0" fontAlgn="base" hangingPunct="0">
              <a:spcBef>
                <a:spcPct val="0"/>
              </a:spcBef>
              <a:spcAft>
                <a:spcPct val="0"/>
              </a:spcAft>
              <a:defRPr sz="4200" b="1">
                <a:solidFill>
                  <a:schemeClr val="tx2"/>
                </a:solidFill>
                <a:latin typeface="Times New Roman" panose="02020603050405020304" pitchFamily="18" charset="0"/>
                <a:cs typeface="Arial" panose="020B0604020202020204" pitchFamily="34" charset="0"/>
              </a:defRPr>
            </a:lvl6pPr>
            <a:lvl7pPr marL="2971800" indent="-228600" defTabSz="957263" eaLnBrk="0" fontAlgn="base" hangingPunct="0">
              <a:spcBef>
                <a:spcPct val="0"/>
              </a:spcBef>
              <a:spcAft>
                <a:spcPct val="0"/>
              </a:spcAft>
              <a:defRPr sz="4200" b="1">
                <a:solidFill>
                  <a:schemeClr val="tx2"/>
                </a:solidFill>
                <a:latin typeface="Times New Roman" panose="02020603050405020304" pitchFamily="18" charset="0"/>
                <a:cs typeface="Arial" panose="020B0604020202020204" pitchFamily="34" charset="0"/>
              </a:defRPr>
            </a:lvl7pPr>
            <a:lvl8pPr marL="3429000" indent="-228600" defTabSz="957263" eaLnBrk="0" fontAlgn="base" hangingPunct="0">
              <a:spcBef>
                <a:spcPct val="0"/>
              </a:spcBef>
              <a:spcAft>
                <a:spcPct val="0"/>
              </a:spcAft>
              <a:defRPr sz="4200" b="1">
                <a:solidFill>
                  <a:schemeClr val="tx2"/>
                </a:solidFill>
                <a:latin typeface="Times New Roman" panose="02020603050405020304" pitchFamily="18" charset="0"/>
                <a:cs typeface="Arial" panose="020B0604020202020204" pitchFamily="34" charset="0"/>
              </a:defRPr>
            </a:lvl8pPr>
            <a:lvl9pPr marL="3886200" indent="-228600" defTabSz="957263" eaLnBrk="0" fontAlgn="base" hangingPunct="0">
              <a:spcBef>
                <a:spcPct val="0"/>
              </a:spcBef>
              <a:spcAft>
                <a:spcPct val="0"/>
              </a:spcAft>
              <a:defRPr sz="4200" b="1">
                <a:solidFill>
                  <a:schemeClr val="tx2"/>
                </a:solidFill>
                <a:latin typeface="Times New Roman" panose="02020603050405020304" pitchFamily="18" charset="0"/>
                <a:cs typeface="Arial" panose="020B0604020202020204" pitchFamily="34" charset="0"/>
              </a:defRPr>
            </a:lvl9pPr>
          </a:lstStyle>
          <a:p>
            <a:endParaRPr lang="de-DE" altLang="en-US" sz="1900" b="0">
              <a:solidFill>
                <a:schemeClr val="tx1"/>
              </a:solidFill>
              <a:latin typeface="MetaNormalLF-Roman"/>
            </a:endParaRPr>
          </a:p>
        </p:txBody>
      </p:sp>
      <p:pic>
        <p:nvPicPr>
          <p:cNvPr id="9" name="Picture 16" descr="TajStat-Logo_RGB_whiteBackground"/>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056438" y="87313"/>
            <a:ext cx="1692275" cy="893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17"/>
          <p:cNvSpPr>
            <a:spLocks noChangeAspect="1" noChangeArrowheads="1"/>
          </p:cNvSpPr>
          <p:nvPr userDrawn="1"/>
        </p:nvSpPr>
        <p:spPr bwMode="auto">
          <a:xfrm>
            <a:off x="0" y="3317875"/>
            <a:ext cx="522288" cy="2847975"/>
          </a:xfrm>
          <a:prstGeom prst="rect">
            <a:avLst/>
          </a:prstGeom>
          <a:solidFill>
            <a:srgbClr val="75FFA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4200" b="1">
                <a:solidFill>
                  <a:schemeClr val="tx2"/>
                </a:solidFill>
                <a:latin typeface="Times New Roman" panose="02020603050405020304" pitchFamily="18" charset="0"/>
                <a:cs typeface="Arial" panose="020B0604020202020204" pitchFamily="34" charset="0"/>
              </a:defRPr>
            </a:lvl1pPr>
            <a:lvl2pPr marL="742950" indent="-285750">
              <a:defRPr sz="4200" b="1">
                <a:solidFill>
                  <a:schemeClr val="tx2"/>
                </a:solidFill>
                <a:latin typeface="Times New Roman" panose="02020603050405020304" pitchFamily="18" charset="0"/>
                <a:cs typeface="Arial" panose="020B0604020202020204" pitchFamily="34" charset="0"/>
              </a:defRPr>
            </a:lvl2pPr>
            <a:lvl3pPr marL="1143000" indent="-228600">
              <a:defRPr sz="4200" b="1">
                <a:solidFill>
                  <a:schemeClr val="tx2"/>
                </a:solidFill>
                <a:latin typeface="Times New Roman" panose="02020603050405020304" pitchFamily="18" charset="0"/>
                <a:cs typeface="Arial" panose="020B0604020202020204" pitchFamily="34" charset="0"/>
              </a:defRPr>
            </a:lvl3pPr>
            <a:lvl4pPr marL="1600200" indent="-228600">
              <a:defRPr sz="4200" b="1">
                <a:solidFill>
                  <a:schemeClr val="tx2"/>
                </a:solidFill>
                <a:latin typeface="Times New Roman" panose="02020603050405020304" pitchFamily="18" charset="0"/>
                <a:cs typeface="Arial" panose="020B0604020202020204" pitchFamily="34" charset="0"/>
              </a:defRPr>
            </a:lvl4pPr>
            <a:lvl5pPr marL="2057400" indent="-228600">
              <a:defRPr sz="4200" b="1">
                <a:solidFill>
                  <a:schemeClr val="tx2"/>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4200" b="1">
                <a:solidFill>
                  <a:schemeClr val="tx2"/>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4200" b="1">
                <a:solidFill>
                  <a:schemeClr val="tx2"/>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4200" b="1">
                <a:solidFill>
                  <a:schemeClr val="tx2"/>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4200" b="1">
                <a:solidFill>
                  <a:schemeClr val="tx2"/>
                </a:solidFill>
                <a:latin typeface="Times New Roman" panose="02020603050405020304" pitchFamily="18" charset="0"/>
                <a:cs typeface="Arial" panose="020B0604020202020204" pitchFamily="34" charset="0"/>
              </a:defRPr>
            </a:lvl9pPr>
          </a:lstStyle>
          <a:p>
            <a:pPr algn="ctr"/>
            <a:endParaRPr lang="ru-RU"/>
          </a:p>
        </p:txBody>
      </p:sp>
      <p:sp>
        <p:nvSpPr>
          <p:cNvPr id="11" name="Rectangle 18"/>
          <p:cNvSpPr>
            <a:spLocks noChangeAspect="1" noChangeArrowheads="1"/>
          </p:cNvSpPr>
          <p:nvPr userDrawn="1"/>
        </p:nvSpPr>
        <p:spPr bwMode="auto">
          <a:xfrm>
            <a:off x="0" y="981075"/>
            <a:ext cx="522288" cy="1393825"/>
          </a:xfrm>
          <a:prstGeom prst="rect">
            <a:avLst/>
          </a:prstGeom>
          <a:solidFill>
            <a:srgbClr val="009B3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4200" b="1">
                <a:solidFill>
                  <a:schemeClr val="tx2"/>
                </a:solidFill>
                <a:latin typeface="Times New Roman" panose="02020603050405020304" pitchFamily="18" charset="0"/>
                <a:cs typeface="Arial" panose="020B0604020202020204" pitchFamily="34" charset="0"/>
              </a:defRPr>
            </a:lvl1pPr>
            <a:lvl2pPr marL="742950" indent="-285750">
              <a:defRPr sz="4200" b="1">
                <a:solidFill>
                  <a:schemeClr val="tx2"/>
                </a:solidFill>
                <a:latin typeface="Times New Roman" panose="02020603050405020304" pitchFamily="18" charset="0"/>
                <a:cs typeface="Arial" panose="020B0604020202020204" pitchFamily="34" charset="0"/>
              </a:defRPr>
            </a:lvl2pPr>
            <a:lvl3pPr marL="1143000" indent="-228600">
              <a:defRPr sz="4200" b="1">
                <a:solidFill>
                  <a:schemeClr val="tx2"/>
                </a:solidFill>
                <a:latin typeface="Times New Roman" panose="02020603050405020304" pitchFamily="18" charset="0"/>
                <a:cs typeface="Arial" panose="020B0604020202020204" pitchFamily="34" charset="0"/>
              </a:defRPr>
            </a:lvl3pPr>
            <a:lvl4pPr marL="1600200" indent="-228600">
              <a:defRPr sz="4200" b="1">
                <a:solidFill>
                  <a:schemeClr val="tx2"/>
                </a:solidFill>
                <a:latin typeface="Times New Roman" panose="02020603050405020304" pitchFamily="18" charset="0"/>
                <a:cs typeface="Arial" panose="020B0604020202020204" pitchFamily="34" charset="0"/>
              </a:defRPr>
            </a:lvl4pPr>
            <a:lvl5pPr marL="2057400" indent="-228600">
              <a:defRPr sz="4200" b="1">
                <a:solidFill>
                  <a:schemeClr val="tx2"/>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4200" b="1">
                <a:solidFill>
                  <a:schemeClr val="tx2"/>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4200" b="1">
                <a:solidFill>
                  <a:schemeClr val="tx2"/>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4200" b="1">
                <a:solidFill>
                  <a:schemeClr val="tx2"/>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4200" b="1">
                <a:solidFill>
                  <a:schemeClr val="tx2"/>
                </a:solidFill>
                <a:latin typeface="Times New Roman" panose="02020603050405020304" pitchFamily="18" charset="0"/>
                <a:cs typeface="Arial" panose="020B0604020202020204" pitchFamily="34" charset="0"/>
              </a:defRPr>
            </a:lvl9pPr>
          </a:lstStyle>
          <a:p>
            <a:pPr algn="ctr"/>
            <a:endParaRPr lang="ru-RU"/>
          </a:p>
        </p:txBody>
      </p:sp>
      <p:sp>
        <p:nvSpPr>
          <p:cNvPr id="12" name="Rectangle 19"/>
          <p:cNvSpPr>
            <a:spLocks noChangeAspect="1" noChangeArrowheads="1"/>
          </p:cNvSpPr>
          <p:nvPr userDrawn="1"/>
        </p:nvSpPr>
        <p:spPr bwMode="auto">
          <a:xfrm>
            <a:off x="0" y="2366963"/>
            <a:ext cx="522288" cy="946150"/>
          </a:xfrm>
          <a:prstGeom prst="rect">
            <a:avLst/>
          </a:prstGeom>
          <a:solidFill>
            <a:srgbClr val="00F05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4200" b="1">
                <a:solidFill>
                  <a:schemeClr val="tx2"/>
                </a:solidFill>
                <a:latin typeface="Times New Roman" panose="02020603050405020304" pitchFamily="18" charset="0"/>
                <a:cs typeface="Arial" panose="020B0604020202020204" pitchFamily="34" charset="0"/>
              </a:defRPr>
            </a:lvl1pPr>
            <a:lvl2pPr marL="742950" indent="-285750">
              <a:defRPr sz="4200" b="1">
                <a:solidFill>
                  <a:schemeClr val="tx2"/>
                </a:solidFill>
                <a:latin typeface="Times New Roman" panose="02020603050405020304" pitchFamily="18" charset="0"/>
                <a:cs typeface="Arial" panose="020B0604020202020204" pitchFamily="34" charset="0"/>
              </a:defRPr>
            </a:lvl2pPr>
            <a:lvl3pPr marL="1143000" indent="-228600">
              <a:defRPr sz="4200" b="1">
                <a:solidFill>
                  <a:schemeClr val="tx2"/>
                </a:solidFill>
                <a:latin typeface="Times New Roman" panose="02020603050405020304" pitchFamily="18" charset="0"/>
                <a:cs typeface="Arial" panose="020B0604020202020204" pitchFamily="34" charset="0"/>
              </a:defRPr>
            </a:lvl3pPr>
            <a:lvl4pPr marL="1600200" indent="-228600">
              <a:defRPr sz="4200" b="1">
                <a:solidFill>
                  <a:schemeClr val="tx2"/>
                </a:solidFill>
                <a:latin typeface="Times New Roman" panose="02020603050405020304" pitchFamily="18" charset="0"/>
                <a:cs typeface="Arial" panose="020B0604020202020204" pitchFamily="34" charset="0"/>
              </a:defRPr>
            </a:lvl4pPr>
            <a:lvl5pPr marL="2057400" indent="-228600">
              <a:defRPr sz="4200" b="1">
                <a:solidFill>
                  <a:schemeClr val="tx2"/>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4200" b="1">
                <a:solidFill>
                  <a:schemeClr val="tx2"/>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4200" b="1">
                <a:solidFill>
                  <a:schemeClr val="tx2"/>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4200" b="1">
                <a:solidFill>
                  <a:schemeClr val="tx2"/>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4200" b="1">
                <a:solidFill>
                  <a:schemeClr val="tx2"/>
                </a:solidFill>
                <a:latin typeface="Times New Roman" panose="02020603050405020304" pitchFamily="18" charset="0"/>
                <a:cs typeface="Arial" panose="020B0604020202020204" pitchFamily="34" charset="0"/>
              </a:defRPr>
            </a:lvl9pPr>
          </a:lstStyle>
          <a:p>
            <a:pPr algn="ctr"/>
            <a:endParaRPr lang="ru-RU"/>
          </a:p>
        </p:txBody>
      </p:sp>
      <p:sp>
        <p:nvSpPr>
          <p:cNvPr id="13" name="Line 20"/>
          <p:cNvSpPr>
            <a:spLocks noChangeShapeType="1"/>
          </p:cNvSpPr>
          <p:nvPr userDrawn="1"/>
        </p:nvSpPr>
        <p:spPr bwMode="auto">
          <a:xfrm>
            <a:off x="0" y="977900"/>
            <a:ext cx="9177338" cy="0"/>
          </a:xfrm>
          <a:prstGeom prst="line">
            <a:avLst/>
          </a:prstGeom>
          <a:noFill/>
          <a:ln w="15875">
            <a:solidFill>
              <a:srgbClr val="333333"/>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4" name="Line 21"/>
          <p:cNvSpPr>
            <a:spLocks noChangeShapeType="1"/>
          </p:cNvSpPr>
          <p:nvPr userDrawn="1"/>
        </p:nvSpPr>
        <p:spPr bwMode="auto">
          <a:xfrm>
            <a:off x="0" y="3309937"/>
            <a:ext cx="522288" cy="3175"/>
          </a:xfrm>
          <a:prstGeom prst="line">
            <a:avLst/>
          </a:prstGeom>
          <a:noFill/>
          <a:ln w="15875">
            <a:solidFill>
              <a:srgbClr val="333333"/>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15" name="Rectangle 22"/>
          <p:cNvSpPr>
            <a:spLocks noChangeArrowheads="1"/>
          </p:cNvSpPr>
          <p:nvPr userDrawn="1"/>
        </p:nvSpPr>
        <p:spPr bwMode="auto">
          <a:xfrm>
            <a:off x="539750" y="1341438"/>
            <a:ext cx="8424863" cy="187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defTabSz="957263">
              <a:defRPr sz="4200" b="1">
                <a:solidFill>
                  <a:schemeClr val="tx2"/>
                </a:solidFill>
                <a:latin typeface="Times New Roman" panose="02020603050405020304" pitchFamily="18" charset="0"/>
                <a:cs typeface="Arial" panose="020B0604020202020204" pitchFamily="34" charset="0"/>
              </a:defRPr>
            </a:lvl1pPr>
            <a:lvl2pPr marL="742950" indent="-285750" defTabSz="957263">
              <a:defRPr sz="4200" b="1">
                <a:solidFill>
                  <a:schemeClr val="tx2"/>
                </a:solidFill>
                <a:latin typeface="Times New Roman" panose="02020603050405020304" pitchFamily="18" charset="0"/>
                <a:cs typeface="Arial" panose="020B0604020202020204" pitchFamily="34" charset="0"/>
              </a:defRPr>
            </a:lvl2pPr>
            <a:lvl3pPr marL="1143000" indent="-228600" defTabSz="957263">
              <a:defRPr sz="4200" b="1">
                <a:solidFill>
                  <a:schemeClr val="tx2"/>
                </a:solidFill>
                <a:latin typeface="Times New Roman" panose="02020603050405020304" pitchFamily="18" charset="0"/>
                <a:cs typeface="Arial" panose="020B0604020202020204" pitchFamily="34" charset="0"/>
              </a:defRPr>
            </a:lvl3pPr>
            <a:lvl4pPr marL="1600200" indent="-228600" defTabSz="957263">
              <a:defRPr sz="4200" b="1">
                <a:solidFill>
                  <a:schemeClr val="tx2"/>
                </a:solidFill>
                <a:latin typeface="Times New Roman" panose="02020603050405020304" pitchFamily="18" charset="0"/>
                <a:cs typeface="Arial" panose="020B0604020202020204" pitchFamily="34" charset="0"/>
              </a:defRPr>
            </a:lvl4pPr>
            <a:lvl5pPr marL="2057400" indent="-228600" defTabSz="957263">
              <a:defRPr sz="4200" b="1">
                <a:solidFill>
                  <a:schemeClr val="tx2"/>
                </a:solidFill>
                <a:latin typeface="Times New Roman" panose="02020603050405020304" pitchFamily="18" charset="0"/>
                <a:cs typeface="Arial" panose="020B0604020202020204" pitchFamily="34" charset="0"/>
              </a:defRPr>
            </a:lvl5pPr>
            <a:lvl6pPr marL="2514600" indent="-228600" defTabSz="957263" eaLnBrk="0" fontAlgn="base" hangingPunct="0">
              <a:spcBef>
                <a:spcPct val="0"/>
              </a:spcBef>
              <a:spcAft>
                <a:spcPct val="0"/>
              </a:spcAft>
              <a:defRPr sz="4200" b="1">
                <a:solidFill>
                  <a:schemeClr val="tx2"/>
                </a:solidFill>
                <a:latin typeface="Times New Roman" panose="02020603050405020304" pitchFamily="18" charset="0"/>
                <a:cs typeface="Arial" panose="020B0604020202020204" pitchFamily="34" charset="0"/>
              </a:defRPr>
            </a:lvl6pPr>
            <a:lvl7pPr marL="2971800" indent="-228600" defTabSz="957263" eaLnBrk="0" fontAlgn="base" hangingPunct="0">
              <a:spcBef>
                <a:spcPct val="0"/>
              </a:spcBef>
              <a:spcAft>
                <a:spcPct val="0"/>
              </a:spcAft>
              <a:defRPr sz="4200" b="1">
                <a:solidFill>
                  <a:schemeClr val="tx2"/>
                </a:solidFill>
                <a:latin typeface="Times New Roman" panose="02020603050405020304" pitchFamily="18" charset="0"/>
                <a:cs typeface="Arial" panose="020B0604020202020204" pitchFamily="34" charset="0"/>
              </a:defRPr>
            </a:lvl7pPr>
            <a:lvl8pPr marL="3429000" indent="-228600" defTabSz="957263" eaLnBrk="0" fontAlgn="base" hangingPunct="0">
              <a:spcBef>
                <a:spcPct val="0"/>
              </a:spcBef>
              <a:spcAft>
                <a:spcPct val="0"/>
              </a:spcAft>
              <a:defRPr sz="4200" b="1">
                <a:solidFill>
                  <a:schemeClr val="tx2"/>
                </a:solidFill>
                <a:latin typeface="Times New Roman" panose="02020603050405020304" pitchFamily="18" charset="0"/>
                <a:cs typeface="Arial" panose="020B0604020202020204" pitchFamily="34" charset="0"/>
              </a:defRPr>
            </a:lvl8pPr>
            <a:lvl9pPr marL="3886200" indent="-228600" defTabSz="957263" eaLnBrk="0" fontAlgn="base" hangingPunct="0">
              <a:spcBef>
                <a:spcPct val="0"/>
              </a:spcBef>
              <a:spcAft>
                <a:spcPct val="0"/>
              </a:spcAft>
              <a:defRPr sz="4200" b="1">
                <a:solidFill>
                  <a:schemeClr val="tx2"/>
                </a:solidFill>
                <a:latin typeface="Times New Roman" panose="02020603050405020304" pitchFamily="18" charset="0"/>
                <a:cs typeface="Arial" panose="020B0604020202020204" pitchFamily="34" charset="0"/>
              </a:defRPr>
            </a:lvl9pPr>
          </a:lstStyle>
          <a:p>
            <a:pPr algn="ctr"/>
            <a:endParaRPr lang="de-DE" altLang="de-DE">
              <a:latin typeface="Times New Roman Tajik 1.0" pitchFamily="18" charset="0"/>
            </a:endParaRPr>
          </a:p>
        </p:txBody>
      </p:sp>
      <p:sp>
        <p:nvSpPr>
          <p:cNvPr id="16" name="Rectangle 24"/>
          <p:cNvSpPr>
            <a:spLocks noChangeArrowheads="1"/>
          </p:cNvSpPr>
          <p:nvPr userDrawn="1"/>
        </p:nvSpPr>
        <p:spPr bwMode="auto">
          <a:xfrm>
            <a:off x="539750" y="3357563"/>
            <a:ext cx="8421688"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defTabSz="957263">
              <a:defRPr sz="4200" b="1">
                <a:solidFill>
                  <a:schemeClr val="tx2"/>
                </a:solidFill>
                <a:latin typeface="Times New Roman" panose="02020603050405020304" pitchFamily="18" charset="0"/>
                <a:cs typeface="Arial" panose="020B0604020202020204" pitchFamily="34" charset="0"/>
              </a:defRPr>
            </a:lvl1pPr>
            <a:lvl2pPr marL="742950" indent="-285750" defTabSz="957263">
              <a:defRPr sz="4200" b="1">
                <a:solidFill>
                  <a:schemeClr val="tx2"/>
                </a:solidFill>
                <a:latin typeface="Times New Roman" panose="02020603050405020304" pitchFamily="18" charset="0"/>
                <a:cs typeface="Arial" panose="020B0604020202020204" pitchFamily="34" charset="0"/>
              </a:defRPr>
            </a:lvl2pPr>
            <a:lvl3pPr marL="1143000" indent="-228600" defTabSz="957263">
              <a:defRPr sz="4200" b="1">
                <a:solidFill>
                  <a:schemeClr val="tx2"/>
                </a:solidFill>
                <a:latin typeface="Times New Roman" panose="02020603050405020304" pitchFamily="18" charset="0"/>
                <a:cs typeface="Arial" panose="020B0604020202020204" pitchFamily="34" charset="0"/>
              </a:defRPr>
            </a:lvl3pPr>
            <a:lvl4pPr marL="1600200" indent="-228600" defTabSz="957263">
              <a:defRPr sz="4200" b="1">
                <a:solidFill>
                  <a:schemeClr val="tx2"/>
                </a:solidFill>
                <a:latin typeface="Times New Roman" panose="02020603050405020304" pitchFamily="18" charset="0"/>
                <a:cs typeface="Arial" panose="020B0604020202020204" pitchFamily="34" charset="0"/>
              </a:defRPr>
            </a:lvl4pPr>
            <a:lvl5pPr marL="2057400" indent="-228600" defTabSz="957263">
              <a:defRPr sz="4200" b="1">
                <a:solidFill>
                  <a:schemeClr val="tx2"/>
                </a:solidFill>
                <a:latin typeface="Times New Roman" panose="02020603050405020304" pitchFamily="18" charset="0"/>
                <a:cs typeface="Arial" panose="020B0604020202020204" pitchFamily="34" charset="0"/>
              </a:defRPr>
            </a:lvl5pPr>
            <a:lvl6pPr marL="2514600" indent="-228600" defTabSz="957263" eaLnBrk="0" fontAlgn="base" hangingPunct="0">
              <a:spcBef>
                <a:spcPct val="0"/>
              </a:spcBef>
              <a:spcAft>
                <a:spcPct val="0"/>
              </a:spcAft>
              <a:defRPr sz="4200" b="1">
                <a:solidFill>
                  <a:schemeClr val="tx2"/>
                </a:solidFill>
                <a:latin typeface="Times New Roman" panose="02020603050405020304" pitchFamily="18" charset="0"/>
                <a:cs typeface="Arial" panose="020B0604020202020204" pitchFamily="34" charset="0"/>
              </a:defRPr>
            </a:lvl6pPr>
            <a:lvl7pPr marL="2971800" indent="-228600" defTabSz="957263" eaLnBrk="0" fontAlgn="base" hangingPunct="0">
              <a:spcBef>
                <a:spcPct val="0"/>
              </a:spcBef>
              <a:spcAft>
                <a:spcPct val="0"/>
              </a:spcAft>
              <a:defRPr sz="4200" b="1">
                <a:solidFill>
                  <a:schemeClr val="tx2"/>
                </a:solidFill>
                <a:latin typeface="Times New Roman" panose="02020603050405020304" pitchFamily="18" charset="0"/>
                <a:cs typeface="Arial" panose="020B0604020202020204" pitchFamily="34" charset="0"/>
              </a:defRPr>
            </a:lvl7pPr>
            <a:lvl8pPr marL="3429000" indent="-228600" defTabSz="957263" eaLnBrk="0" fontAlgn="base" hangingPunct="0">
              <a:spcBef>
                <a:spcPct val="0"/>
              </a:spcBef>
              <a:spcAft>
                <a:spcPct val="0"/>
              </a:spcAft>
              <a:defRPr sz="4200" b="1">
                <a:solidFill>
                  <a:schemeClr val="tx2"/>
                </a:solidFill>
                <a:latin typeface="Times New Roman" panose="02020603050405020304" pitchFamily="18" charset="0"/>
                <a:cs typeface="Arial" panose="020B0604020202020204" pitchFamily="34" charset="0"/>
              </a:defRPr>
            </a:lvl8pPr>
            <a:lvl9pPr marL="3886200" indent="-228600" defTabSz="957263" eaLnBrk="0" fontAlgn="base" hangingPunct="0">
              <a:spcBef>
                <a:spcPct val="0"/>
              </a:spcBef>
              <a:spcAft>
                <a:spcPct val="0"/>
              </a:spcAft>
              <a:defRPr sz="4200" b="1">
                <a:solidFill>
                  <a:schemeClr val="tx2"/>
                </a:solidFill>
                <a:latin typeface="Times New Roman" panose="02020603050405020304" pitchFamily="18" charset="0"/>
                <a:cs typeface="Arial" panose="020B0604020202020204" pitchFamily="34" charset="0"/>
              </a:defRPr>
            </a:lvl9pPr>
          </a:lstStyle>
          <a:p>
            <a:pPr algn="ctr"/>
            <a:endParaRPr lang="de-DE" altLang="de-DE">
              <a:latin typeface="Times New Roman Tajik 1.0" pitchFamily="18" charset="0"/>
            </a:endParaRPr>
          </a:p>
        </p:txBody>
      </p:sp>
      <p:sp>
        <p:nvSpPr>
          <p:cNvPr id="18" name="Rectangle 4"/>
          <p:cNvSpPr>
            <a:spLocks noGrp="1" noChangeArrowheads="1"/>
          </p:cNvSpPr>
          <p:nvPr>
            <p:ph type="subTitle" idx="1" hasCustomPrompt="1"/>
          </p:nvPr>
        </p:nvSpPr>
        <p:spPr>
          <a:xfrm>
            <a:off x="541340" y="5140326"/>
            <a:ext cx="8277225" cy="881063"/>
          </a:xfrm>
        </p:spPr>
        <p:txBody>
          <a:bodyPr lIns="180000"/>
          <a:lstStyle>
            <a:lvl1pPr algn="ctr">
              <a:lnSpc>
                <a:spcPct val="120000"/>
              </a:lnSpc>
              <a:spcBef>
                <a:spcPct val="0"/>
              </a:spcBef>
              <a:defRPr sz="2200"/>
            </a:lvl1pPr>
          </a:lstStyle>
          <a:p>
            <a:r>
              <a:rPr lang="ru-RU" altLang="en-US" dirty="0" err="1"/>
              <a:t>Агентии</a:t>
            </a:r>
            <a:r>
              <a:rPr lang="ru-RU" altLang="en-US" dirty="0"/>
              <a:t> </a:t>
            </a:r>
            <a:r>
              <a:rPr lang="ru-RU" altLang="en-US" dirty="0" err="1"/>
              <a:t>омори</a:t>
            </a:r>
            <a:r>
              <a:rPr lang="ru-RU" altLang="en-US" dirty="0"/>
              <a:t> </a:t>
            </a:r>
            <a:r>
              <a:rPr lang="ru-RU" altLang="en-US" dirty="0" err="1"/>
              <a:t>назди</a:t>
            </a:r>
            <a:r>
              <a:rPr lang="ru-RU" altLang="en-US" dirty="0"/>
              <a:t> </a:t>
            </a:r>
            <a:r>
              <a:rPr lang="ru-RU" altLang="en-US" dirty="0" err="1"/>
              <a:t>Президенти</a:t>
            </a:r>
            <a:r>
              <a:rPr lang="ru-RU" altLang="en-US" dirty="0"/>
              <a:t> </a:t>
            </a:r>
            <a:r>
              <a:rPr lang="tg-Cyrl-TJ" altLang="en-US" dirty="0"/>
              <a:t>Ҷумҳурии Тоҷикистон</a:t>
            </a:r>
            <a:endParaRPr lang="de-DE" altLang="en-US" dirty="0"/>
          </a:p>
          <a:p>
            <a:r>
              <a:rPr lang="de-DE" altLang="en-US" dirty="0" err="1"/>
              <a:t>of</a:t>
            </a:r>
            <a:r>
              <a:rPr lang="de-DE" altLang="en-US" dirty="0"/>
              <a:t> </a:t>
            </a:r>
            <a:r>
              <a:rPr lang="de-DE" altLang="en-US" dirty="0" err="1"/>
              <a:t>the</a:t>
            </a:r>
            <a:r>
              <a:rPr lang="de-DE" altLang="en-US" dirty="0"/>
              <a:t> </a:t>
            </a:r>
            <a:r>
              <a:rPr lang="de-DE" altLang="en-US" dirty="0" err="1"/>
              <a:t>subtitels</a:t>
            </a:r>
            <a:endParaRPr lang="de-DE" altLang="en-US" dirty="0"/>
          </a:p>
        </p:txBody>
      </p:sp>
    </p:spTree>
    <p:extLst>
      <p:ext uri="{BB962C8B-B14F-4D97-AF65-F5344CB8AC3E}">
        <p14:creationId xmlns:p14="http://schemas.microsoft.com/office/powerpoint/2010/main" val="2770425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3888" y="1709739"/>
            <a:ext cx="7886700" cy="2852737"/>
          </a:xfrm>
        </p:spPr>
        <p:txBody>
          <a:bodyPr anchor="b"/>
          <a:lstStyle>
            <a:lvl1pPr>
              <a:defRPr sz="4500"/>
            </a:lvl1pPr>
          </a:lstStyle>
          <a:p>
            <a:r>
              <a:rPr lang="ru-RU"/>
              <a:t>Образец заголовка</a:t>
            </a:r>
          </a:p>
        </p:txBody>
      </p:sp>
      <p:sp>
        <p:nvSpPr>
          <p:cNvPr id="3" name="Текст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pPr>
              <a:defRPr/>
            </a:pPr>
            <a:fld id="{1D1D6A15-0084-48D1-AE6C-ECF0D1416A73}" type="datetimeFigureOut">
              <a:rPr lang="en-US" smtClean="0"/>
              <a:pPr>
                <a:defRPr/>
              </a:pPr>
              <a:t>10/31/2025</a:t>
            </a:fld>
            <a:endParaRPr lang="en-US"/>
          </a:p>
        </p:txBody>
      </p:sp>
      <p:sp>
        <p:nvSpPr>
          <p:cNvPr id="5" name="Нижний колонтитул 4"/>
          <p:cNvSpPr>
            <a:spLocks noGrp="1"/>
          </p:cNvSpPr>
          <p:nvPr>
            <p:ph type="ftr" sz="quarter" idx="11"/>
          </p:nvPr>
        </p:nvSpPr>
        <p:spPr/>
        <p:txBody>
          <a:bodyPr/>
          <a:lstStyle/>
          <a:p>
            <a:pPr>
              <a:defRPr/>
            </a:pPr>
            <a:endParaRPr lang="en-US"/>
          </a:p>
        </p:txBody>
      </p:sp>
      <p:sp>
        <p:nvSpPr>
          <p:cNvPr id="6" name="Номер слайда 5"/>
          <p:cNvSpPr>
            <a:spLocks noGrp="1"/>
          </p:cNvSpPr>
          <p:nvPr>
            <p:ph type="sldNum" sz="quarter" idx="12"/>
          </p:nvPr>
        </p:nvSpPr>
        <p:spPr/>
        <p:txBody>
          <a:bodyPr/>
          <a:lstStyle/>
          <a:p>
            <a:fld id="{8B45E146-6192-47D6-A0DD-CB6CD8999EFD}" type="slidenum">
              <a:rPr lang="en-US" smtClean="0"/>
              <a:pPr/>
              <a:t>‹#›</a:t>
            </a:fld>
            <a:endParaRPr lang="en-US"/>
          </a:p>
        </p:txBody>
      </p:sp>
    </p:spTree>
    <p:extLst>
      <p:ext uri="{BB962C8B-B14F-4D97-AF65-F5344CB8AC3E}">
        <p14:creationId xmlns:p14="http://schemas.microsoft.com/office/powerpoint/2010/main" val="7094980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6286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291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pPr>
              <a:defRPr/>
            </a:pPr>
            <a:fld id="{1D1D6A15-0084-48D1-AE6C-ECF0D1416A73}" type="datetimeFigureOut">
              <a:rPr lang="en-US" smtClean="0"/>
              <a:pPr>
                <a:defRPr/>
              </a:pPr>
              <a:t>10/31/2025</a:t>
            </a:fld>
            <a:endParaRPr lang="en-US"/>
          </a:p>
        </p:txBody>
      </p:sp>
      <p:sp>
        <p:nvSpPr>
          <p:cNvPr id="6" name="Нижний колонтитул 5"/>
          <p:cNvSpPr>
            <a:spLocks noGrp="1"/>
          </p:cNvSpPr>
          <p:nvPr>
            <p:ph type="ftr" sz="quarter" idx="11"/>
          </p:nvPr>
        </p:nvSpPr>
        <p:spPr/>
        <p:txBody>
          <a:bodyPr/>
          <a:lstStyle/>
          <a:p>
            <a:pPr>
              <a:defRPr/>
            </a:pPr>
            <a:endParaRPr lang="en-US"/>
          </a:p>
        </p:txBody>
      </p:sp>
      <p:sp>
        <p:nvSpPr>
          <p:cNvPr id="7" name="Номер слайда 6"/>
          <p:cNvSpPr>
            <a:spLocks noGrp="1"/>
          </p:cNvSpPr>
          <p:nvPr>
            <p:ph type="sldNum" sz="quarter" idx="12"/>
          </p:nvPr>
        </p:nvSpPr>
        <p:spPr/>
        <p:txBody>
          <a:bodyPr/>
          <a:lstStyle/>
          <a:p>
            <a:fld id="{8B45E146-6192-47D6-A0DD-CB6CD8999EFD}" type="slidenum">
              <a:rPr lang="en-US" smtClean="0"/>
              <a:pPr/>
              <a:t>‹#›</a:t>
            </a:fld>
            <a:endParaRPr lang="en-US"/>
          </a:p>
        </p:txBody>
      </p:sp>
    </p:spTree>
    <p:extLst>
      <p:ext uri="{BB962C8B-B14F-4D97-AF65-F5344CB8AC3E}">
        <p14:creationId xmlns:p14="http://schemas.microsoft.com/office/powerpoint/2010/main" val="35446622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365126"/>
            <a:ext cx="7886700" cy="1325563"/>
          </a:xfrm>
        </p:spPr>
        <p:txBody>
          <a:bodyPr/>
          <a:lstStyle/>
          <a:p>
            <a:r>
              <a:rPr lang="ru-RU"/>
              <a:t>Образец заголовка</a:t>
            </a:r>
          </a:p>
        </p:txBody>
      </p:sp>
      <p:sp>
        <p:nvSpPr>
          <p:cNvPr id="3" name="Текст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a:t>Образец текста</a:t>
            </a:r>
          </a:p>
        </p:txBody>
      </p:sp>
      <p:sp>
        <p:nvSpPr>
          <p:cNvPr id="4" name="Объект 3"/>
          <p:cNvSpPr>
            <a:spLocks noGrp="1"/>
          </p:cNvSpPr>
          <p:nvPr>
            <p:ph sz="half" idx="2"/>
          </p:nvPr>
        </p:nvSpPr>
        <p:spPr>
          <a:xfrm>
            <a:off x="629842" y="2505075"/>
            <a:ext cx="3868340"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a:t>Образец текста</a:t>
            </a:r>
          </a:p>
        </p:txBody>
      </p:sp>
      <p:sp>
        <p:nvSpPr>
          <p:cNvPr id="6" name="Объект 5"/>
          <p:cNvSpPr>
            <a:spLocks noGrp="1"/>
          </p:cNvSpPr>
          <p:nvPr>
            <p:ph sz="quarter" idx="4"/>
          </p:nvPr>
        </p:nvSpPr>
        <p:spPr>
          <a:xfrm>
            <a:off x="4629150" y="2505075"/>
            <a:ext cx="3887391"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pPr>
              <a:defRPr/>
            </a:pPr>
            <a:fld id="{1D1D6A15-0084-48D1-AE6C-ECF0D1416A73}" type="datetimeFigureOut">
              <a:rPr lang="en-US" smtClean="0"/>
              <a:pPr>
                <a:defRPr/>
              </a:pPr>
              <a:t>10/31/2025</a:t>
            </a:fld>
            <a:endParaRPr lang="en-US"/>
          </a:p>
        </p:txBody>
      </p:sp>
      <p:sp>
        <p:nvSpPr>
          <p:cNvPr id="8" name="Нижний колонтитул 7"/>
          <p:cNvSpPr>
            <a:spLocks noGrp="1"/>
          </p:cNvSpPr>
          <p:nvPr>
            <p:ph type="ftr" sz="quarter" idx="11"/>
          </p:nvPr>
        </p:nvSpPr>
        <p:spPr/>
        <p:txBody>
          <a:bodyPr/>
          <a:lstStyle/>
          <a:p>
            <a:pPr>
              <a:defRPr/>
            </a:pPr>
            <a:endParaRPr lang="en-US"/>
          </a:p>
        </p:txBody>
      </p:sp>
      <p:sp>
        <p:nvSpPr>
          <p:cNvPr id="9" name="Номер слайда 8"/>
          <p:cNvSpPr>
            <a:spLocks noGrp="1"/>
          </p:cNvSpPr>
          <p:nvPr>
            <p:ph type="sldNum" sz="quarter" idx="12"/>
          </p:nvPr>
        </p:nvSpPr>
        <p:spPr/>
        <p:txBody>
          <a:bodyPr/>
          <a:lstStyle/>
          <a:p>
            <a:fld id="{8B45E146-6192-47D6-A0DD-CB6CD8999EFD}" type="slidenum">
              <a:rPr lang="en-US" smtClean="0"/>
              <a:pPr/>
              <a:t>‹#›</a:t>
            </a:fld>
            <a:endParaRPr lang="en-US"/>
          </a:p>
        </p:txBody>
      </p:sp>
    </p:spTree>
    <p:extLst>
      <p:ext uri="{BB962C8B-B14F-4D97-AF65-F5344CB8AC3E}">
        <p14:creationId xmlns:p14="http://schemas.microsoft.com/office/powerpoint/2010/main" val="37524513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pPr>
              <a:defRPr/>
            </a:pPr>
            <a:fld id="{1D1D6A15-0084-48D1-AE6C-ECF0D1416A73}" type="datetimeFigureOut">
              <a:rPr lang="en-US" smtClean="0"/>
              <a:pPr>
                <a:defRPr/>
              </a:pPr>
              <a:t>10/31/2025</a:t>
            </a:fld>
            <a:endParaRPr lang="en-US"/>
          </a:p>
        </p:txBody>
      </p:sp>
      <p:sp>
        <p:nvSpPr>
          <p:cNvPr id="4" name="Нижний колонтитул 3"/>
          <p:cNvSpPr>
            <a:spLocks noGrp="1"/>
          </p:cNvSpPr>
          <p:nvPr>
            <p:ph type="ftr" sz="quarter" idx="11"/>
          </p:nvPr>
        </p:nvSpPr>
        <p:spPr/>
        <p:txBody>
          <a:bodyPr/>
          <a:lstStyle/>
          <a:p>
            <a:pPr>
              <a:defRPr/>
            </a:pPr>
            <a:endParaRPr lang="en-US"/>
          </a:p>
        </p:txBody>
      </p:sp>
      <p:sp>
        <p:nvSpPr>
          <p:cNvPr id="5" name="Номер слайда 4"/>
          <p:cNvSpPr>
            <a:spLocks noGrp="1"/>
          </p:cNvSpPr>
          <p:nvPr>
            <p:ph type="sldNum" sz="quarter" idx="12"/>
          </p:nvPr>
        </p:nvSpPr>
        <p:spPr/>
        <p:txBody>
          <a:bodyPr/>
          <a:lstStyle/>
          <a:p>
            <a:fld id="{8B45E146-6192-47D6-A0DD-CB6CD8999EFD}" type="slidenum">
              <a:rPr lang="en-US" smtClean="0"/>
              <a:pPr/>
              <a:t>‹#›</a:t>
            </a:fld>
            <a:endParaRPr lang="en-US"/>
          </a:p>
        </p:txBody>
      </p:sp>
    </p:spTree>
    <p:extLst>
      <p:ext uri="{BB962C8B-B14F-4D97-AF65-F5344CB8AC3E}">
        <p14:creationId xmlns:p14="http://schemas.microsoft.com/office/powerpoint/2010/main" val="27898815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defRPr/>
            </a:pPr>
            <a:fld id="{1D1D6A15-0084-48D1-AE6C-ECF0D1416A73}" type="datetimeFigureOut">
              <a:rPr lang="en-US" smtClean="0"/>
              <a:pPr>
                <a:defRPr/>
              </a:pPr>
              <a:t>10/31/2025</a:t>
            </a:fld>
            <a:endParaRPr lang="en-US"/>
          </a:p>
        </p:txBody>
      </p:sp>
      <p:sp>
        <p:nvSpPr>
          <p:cNvPr id="3" name="Нижний колонтитул 2"/>
          <p:cNvSpPr>
            <a:spLocks noGrp="1"/>
          </p:cNvSpPr>
          <p:nvPr>
            <p:ph type="ftr" sz="quarter" idx="11"/>
          </p:nvPr>
        </p:nvSpPr>
        <p:spPr/>
        <p:txBody>
          <a:bodyPr/>
          <a:lstStyle/>
          <a:p>
            <a:pPr>
              <a:defRPr/>
            </a:pPr>
            <a:endParaRPr lang="en-US"/>
          </a:p>
        </p:txBody>
      </p:sp>
      <p:sp>
        <p:nvSpPr>
          <p:cNvPr id="4" name="Номер слайда 3"/>
          <p:cNvSpPr>
            <a:spLocks noGrp="1"/>
          </p:cNvSpPr>
          <p:nvPr>
            <p:ph type="sldNum" sz="quarter" idx="12"/>
          </p:nvPr>
        </p:nvSpPr>
        <p:spPr/>
        <p:txBody>
          <a:bodyPr/>
          <a:lstStyle/>
          <a:p>
            <a:fld id="{8B45E146-6192-47D6-A0DD-CB6CD8999EFD}" type="slidenum">
              <a:rPr lang="en-US" smtClean="0"/>
              <a:pPr/>
              <a:t>‹#›</a:t>
            </a:fld>
            <a:endParaRPr lang="en-US"/>
          </a:p>
        </p:txBody>
      </p:sp>
    </p:spTree>
    <p:extLst>
      <p:ext uri="{BB962C8B-B14F-4D97-AF65-F5344CB8AC3E}">
        <p14:creationId xmlns:p14="http://schemas.microsoft.com/office/powerpoint/2010/main" val="40260646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457200"/>
            <a:ext cx="2949178" cy="1600200"/>
          </a:xfrm>
        </p:spPr>
        <p:txBody>
          <a:bodyPr anchor="b"/>
          <a:lstStyle>
            <a:lvl1pPr>
              <a:defRPr sz="2400"/>
            </a:lvl1pPr>
          </a:lstStyle>
          <a:p>
            <a:r>
              <a:rPr lang="ru-RU"/>
              <a:t>Образец заголовка</a:t>
            </a:r>
          </a:p>
        </p:txBody>
      </p:sp>
      <p:sp>
        <p:nvSpPr>
          <p:cNvPr id="3" name="Объект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a:t>Образец текста</a:t>
            </a:r>
          </a:p>
        </p:txBody>
      </p:sp>
      <p:sp>
        <p:nvSpPr>
          <p:cNvPr id="5" name="Дата 4"/>
          <p:cNvSpPr>
            <a:spLocks noGrp="1"/>
          </p:cNvSpPr>
          <p:nvPr>
            <p:ph type="dt" sz="half" idx="10"/>
          </p:nvPr>
        </p:nvSpPr>
        <p:spPr/>
        <p:txBody>
          <a:bodyPr/>
          <a:lstStyle/>
          <a:p>
            <a:pPr>
              <a:defRPr/>
            </a:pPr>
            <a:fld id="{1D1D6A15-0084-48D1-AE6C-ECF0D1416A73}" type="datetimeFigureOut">
              <a:rPr lang="en-US" smtClean="0"/>
              <a:pPr>
                <a:defRPr/>
              </a:pPr>
              <a:t>10/31/2025</a:t>
            </a:fld>
            <a:endParaRPr lang="en-US"/>
          </a:p>
        </p:txBody>
      </p:sp>
      <p:sp>
        <p:nvSpPr>
          <p:cNvPr id="6" name="Нижний колонтитул 5"/>
          <p:cNvSpPr>
            <a:spLocks noGrp="1"/>
          </p:cNvSpPr>
          <p:nvPr>
            <p:ph type="ftr" sz="quarter" idx="11"/>
          </p:nvPr>
        </p:nvSpPr>
        <p:spPr/>
        <p:txBody>
          <a:bodyPr/>
          <a:lstStyle/>
          <a:p>
            <a:pPr>
              <a:defRPr/>
            </a:pPr>
            <a:endParaRPr lang="en-US"/>
          </a:p>
        </p:txBody>
      </p:sp>
      <p:sp>
        <p:nvSpPr>
          <p:cNvPr id="7" name="Номер слайда 6"/>
          <p:cNvSpPr>
            <a:spLocks noGrp="1"/>
          </p:cNvSpPr>
          <p:nvPr>
            <p:ph type="sldNum" sz="quarter" idx="12"/>
          </p:nvPr>
        </p:nvSpPr>
        <p:spPr/>
        <p:txBody>
          <a:bodyPr/>
          <a:lstStyle/>
          <a:p>
            <a:fld id="{8B45E146-6192-47D6-A0DD-CB6CD8999EFD}" type="slidenum">
              <a:rPr lang="en-US" smtClean="0"/>
              <a:pPr/>
              <a:t>‹#›</a:t>
            </a:fld>
            <a:endParaRPr lang="en-US"/>
          </a:p>
        </p:txBody>
      </p:sp>
    </p:spTree>
    <p:extLst>
      <p:ext uri="{BB962C8B-B14F-4D97-AF65-F5344CB8AC3E}">
        <p14:creationId xmlns:p14="http://schemas.microsoft.com/office/powerpoint/2010/main" val="8884859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457200"/>
            <a:ext cx="2949178" cy="1600200"/>
          </a:xfrm>
        </p:spPr>
        <p:txBody>
          <a:bodyPr anchor="b"/>
          <a:lstStyle>
            <a:lvl1pPr>
              <a:defRPr sz="2400"/>
            </a:lvl1pPr>
          </a:lstStyle>
          <a:p>
            <a:r>
              <a:rPr lang="ru-RU"/>
              <a:t>Образец заголовка</a:t>
            </a:r>
          </a:p>
        </p:txBody>
      </p:sp>
      <p:sp>
        <p:nvSpPr>
          <p:cNvPr id="3" name="Рисунок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ru-RU"/>
          </a:p>
        </p:txBody>
      </p:sp>
      <p:sp>
        <p:nvSpPr>
          <p:cNvPr id="4" name="Текст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a:t>Образец текста</a:t>
            </a:r>
          </a:p>
        </p:txBody>
      </p:sp>
      <p:sp>
        <p:nvSpPr>
          <p:cNvPr id="5" name="Дата 4"/>
          <p:cNvSpPr>
            <a:spLocks noGrp="1"/>
          </p:cNvSpPr>
          <p:nvPr>
            <p:ph type="dt" sz="half" idx="10"/>
          </p:nvPr>
        </p:nvSpPr>
        <p:spPr/>
        <p:txBody>
          <a:bodyPr/>
          <a:lstStyle/>
          <a:p>
            <a:pPr>
              <a:defRPr/>
            </a:pPr>
            <a:fld id="{1D1D6A15-0084-48D1-AE6C-ECF0D1416A73}" type="datetimeFigureOut">
              <a:rPr lang="en-US" smtClean="0"/>
              <a:pPr>
                <a:defRPr/>
              </a:pPr>
              <a:t>10/31/2025</a:t>
            </a:fld>
            <a:endParaRPr lang="en-US"/>
          </a:p>
        </p:txBody>
      </p:sp>
      <p:sp>
        <p:nvSpPr>
          <p:cNvPr id="6" name="Нижний колонтитул 5"/>
          <p:cNvSpPr>
            <a:spLocks noGrp="1"/>
          </p:cNvSpPr>
          <p:nvPr>
            <p:ph type="ftr" sz="quarter" idx="11"/>
          </p:nvPr>
        </p:nvSpPr>
        <p:spPr/>
        <p:txBody>
          <a:bodyPr/>
          <a:lstStyle/>
          <a:p>
            <a:pPr>
              <a:defRPr/>
            </a:pPr>
            <a:endParaRPr lang="en-US"/>
          </a:p>
        </p:txBody>
      </p:sp>
      <p:sp>
        <p:nvSpPr>
          <p:cNvPr id="7" name="Номер слайда 6"/>
          <p:cNvSpPr>
            <a:spLocks noGrp="1"/>
          </p:cNvSpPr>
          <p:nvPr>
            <p:ph type="sldNum" sz="quarter" idx="12"/>
          </p:nvPr>
        </p:nvSpPr>
        <p:spPr/>
        <p:txBody>
          <a:bodyPr/>
          <a:lstStyle/>
          <a:p>
            <a:fld id="{8B45E146-6192-47D6-A0DD-CB6CD8999EFD}" type="slidenum">
              <a:rPr lang="en-US" smtClean="0"/>
              <a:pPr/>
              <a:t>‹#›</a:t>
            </a:fld>
            <a:endParaRPr lang="en-US"/>
          </a:p>
        </p:txBody>
      </p:sp>
    </p:spTree>
    <p:extLst>
      <p:ext uri="{BB962C8B-B14F-4D97-AF65-F5344CB8AC3E}">
        <p14:creationId xmlns:p14="http://schemas.microsoft.com/office/powerpoint/2010/main" val="15363803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fld id="{1D1D6A15-0084-48D1-AE6C-ECF0D1416A73}" type="datetimeFigureOut">
              <a:rPr lang="en-US" smtClean="0"/>
              <a:pPr>
                <a:defRPr/>
              </a:pPr>
              <a:t>10/31/2025</a:t>
            </a:fld>
            <a:endParaRPr lang="en-US"/>
          </a:p>
        </p:txBody>
      </p:sp>
      <p:sp>
        <p:nvSpPr>
          <p:cNvPr id="5" name="Нижний колонтитул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en-US"/>
          </a:p>
        </p:txBody>
      </p:sp>
      <p:sp>
        <p:nvSpPr>
          <p:cNvPr id="6" name="Номер слайда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B45E146-6192-47D6-A0DD-CB6CD8999EFD}" type="slidenum">
              <a:rPr lang="en-US" smtClean="0"/>
              <a:pPr/>
              <a:t>‹#›</a:t>
            </a:fld>
            <a:endParaRPr lang="en-US"/>
          </a:p>
        </p:txBody>
      </p:sp>
    </p:spTree>
    <p:extLst>
      <p:ext uri="{BB962C8B-B14F-4D97-AF65-F5344CB8AC3E}">
        <p14:creationId xmlns:p14="http://schemas.microsoft.com/office/powerpoint/2010/main" val="308625903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ru-RU"/>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3095" y="4941168"/>
            <a:ext cx="8643402" cy="173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775" y="950913"/>
            <a:ext cx="8677722" cy="39902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idx="4294967295"/>
          </p:nvPr>
        </p:nvSpPr>
        <p:spPr>
          <a:xfrm>
            <a:off x="646344" y="1325860"/>
            <a:ext cx="8136904" cy="3240360"/>
          </a:xfrm>
          <a:effectLst>
            <a:outerShdw blurRad="50800" dist="38100" dir="18900000" algn="bl" rotWithShape="0">
              <a:prstClr val="black">
                <a:alpha val="40000"/>
              </a:prstClr>
            </a:outerShdw>
          </a:effectLst>
        </p:spPr>
        <p:txBody>
          <a:bodyPr>
            <a:noAutofit/>
          </a:bodyPr>
          <a:lstStyle/>
          <a:p>
            <a:pPr marL="0" indent="0" algn="ctr">
              <a:lnSpc>
                <a:spcPct val="100000"/>
              </a:lnSpc>
            </a:pPr>
            <a:r>
              <a:rPr lang="en-US" sz="3600" b="1" dirty="0">
                <a:solidFill>
                  <a:schemeClr val="bg1"/>
                </a:solidFill>
                <a:latin typeface="Times New Roman" panose="02020603050405020304" pitchFamily="18" charset="0"/>
                <a:ea typeface="Times New Roman" panose="02020603050405020304" pitchFamily="18" charset="0"/>
              </a:rPr>
              <a:t>“Trust through Interaction: Communication with Users and Producers”</a:t>
            </a:r>
            <a:endParaRPr lang="ru-RU" sz="3600" b="1" dirty="0">
              <a:ln w="9525">
                <a:solidFill>
                  <a:schemeClr val="bg1"/>
                </a:solidFill>
                <a:prstDash val="solid"/>
              </a:ln>
              <a:solidFill>
                <a:schemeClr val="bg1"/>
              </a:solidFill>
              <a:effectLst>
                <a:outerShdw blurRad="12700" dist="38100" dir="2700000" algn="tl" rotWithShape="0">
                  <a:schemeClr val="bg1">
                    <a:lumMod val="50000"/>
                  </a:schemeClr>
                </a:outerShdw>
              </a:effectLst>
              <a:latin typeface="Arial" panose="020B0604020202020204" pitchFamily="34" charset="0"/>
              <a:cs typeface="Arial" panose="020B0604020202020204" pitchFamily="34" charset="0"/>
            </a:endParaRPr>
          </a:p>
        </p:txBody>
      </p:sp>
      <p:sp>
        <p:nvSpPr>
          <p:cNvPr id="4" name="Текст 3">
            <a:extLst>
              <a:ext uri="{FF2B5EF4-FFF2-40B4-BE49-F238E27FC236}">
                <a16:creationId xmlns:a16="http://schemas.microsoft.com/office/drawing/2014/main" id="{61A37B34-B04E-4682-AA34-30D5FFD391EE}"/>
              </a:ext>
            </a:extLst>
          </p:cNvPr>
          <p:cNvSpPr>
            <a:spLocks noGrp="1"/>
          </p:cNvSpPr>
          <p:nvPr/>
        </p:nvSpPr>
        <p:spPr>
          <a:xfrm>
            <a:off x="1" y="5949280"/>
            <a:ext cx="9036496" cy="86409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lvl="0" algn="r">
              <a:lnSpc>
                <a:spcPct val="100000"/>
              </a:lnSpc>
              <a:spcBef>
                <a:spcPts val="0"/>
              </a:spcBef>
            </a:pPr>
            <a:r>
              <a:rPr lang="en-US" sz="2000" b="1" dirty="0" err="1">
                <a:solidFill>
                  <a:schemeClr val="bg1"/>
                </a:solidFill>
                <a:effectLst>
                  <a:outerShdw blurRad="50800" dist="38100" dir="13500000" algn="br" rotWithShape="0">
                    <a:prstClr val="black">
                      <a:alpha val="40000"/>
                    </a:prstClr>
                  </a:outerShdw>
                </a:effectLst>
                <a:latin typeface="Times New Roman" pitchFamily="18" charset="0"/>
                <a:cs typeface="Times New Roman" pitchFamily="18" charset="0"/>
              </a:rPr>
              <a:t>Aso</a:t>
            </a:r>
            <a:r>
              <a:rPr lang="en-US" sz="2000" b="1" dirty="0">
                <a:solidFill>
                  <a:schemeClr val="bg1"/>
                </a:solidFill>
                <a:effectLst>
                  <a:outerShdw blurRad="50800" dist="38100" dir="13500000" algn="br" rotWithShape="0">
                    <a:prstClr val="black">
                      <a:alpha val="40000"/>
                    </a:prstClr>
                  </a:outerShdw>
                </a:effectLst>
                <a:latin typeface="Times New Roman" pitchFamily="18" charset="0"/>
                <a:cs typeface="Times New Roman" pitchFamily="18" charset="0"/>
              </a:rPr>
              <a:t> </a:t>
            </a:r>
            <a:r>
              <a:rPr lang="en-US" sz="2000" b="1" dirty="0" err="1">
                <a:solidFill>
                  <a:schemeClr val="bg1"/>
                </a:solidFill>
                <a:effectLst>
                  <a:outerShdw blurRad="50800" dist="38100" dir="13500000" algn="br" rotWithShape="0">
                    <a:prstClr val="black">
                      <a:alpha val="40000"/>
                    </a:prstClr>
                  </a:outerShdw>
                </a:effectLst>
                <a:latin typeface="Times New Roman" pitchFamily="18" charset="0"/>
                <a:cs typeface="Times New Roman" pitchFamily="18" charset="0"/>
              </a:rPr>
              <a:t>Nurullo</a:t>
            </a:r>
            <a:r>
              <a:rPr lang="en-US" sz="2000" b="1" dirty="0">
                <a:solidFill>
                  <a:schemeClr val="bg1"/>
                </a:solidFill>
                <a:effectLst>
                  <a:outerShdw blurRad="50800" dist="38100" dir="13500000" algn="br" rotWithShape="0">
                    <a:prstClr val="black">
                      <a:alpha val="40000"/>
                    </a:prstClr>
                  </a:outerShdw>
                </a:effectLst>
                <a:latin typeface="Times New Roman" pitchFamily="18" charset="0"/>
                <a:cs typeface="Times New Roman" pitchFamily="18" charset="0"/>
              </a:rPr>
              <a:t> </a:t>
            </a:r>
            <a:r>
              <a:rPr lang="en-US" sz="2000" b="1" dirty="0" err="1">
                <a:solidFill>
                  <a:schemeClr val="bg1"/>
                </a:solidFill>
                <a:effectLst>
                  <a:outerShdw blurRad="50800" dist="38100" dir="13500000" algn="br" rotWithShape="0">
                    <a:prstClr val="black">
                      <a:alpha val="40000"/>
                    </a:prstClr>
                  </a:outerShdw>
                </a:effectLst>
                <a:latin typeface="Times New Roman" pitchFamily="18" charset="0"/>
                <a:cs typeface="Times New Roman" pitchFamily="18" charset="0"/>
              </a:rPr>
              <a:t>Asvat</a:t>
            </a:r>
            <a:endParaRPr lang="ru-RU" sz="2000" b="1" dirty="0">
              <a:solidFill>
                <a:schemeClr val="bg1"/>
              </a:solidFill>
              <a:effectLst>
                <a:outerShdw blurRad="50800" dist="38100" dir="13500000" algn="br" rotWithShape="0">
                  <a:prstClr val="black">
                    <a:alpha val="40000"/>
                  </a:prstClr>
                </a:outerShdw>
              </a:effectLst>
              <a:latin typeface="Times New Roman" pitchFamily="18" charset="0"/>
              <a:cs typeface="Times New Roman" pitchFamily="18" charset="0"/>
            </a:endParaRPr>
          </a:p>
          <a:p>
            <a:pPr lvl="0" algn="r">
              <a:lnSpc>
                <a:spcPct val="100000"/>
              </a:lnSpc>
              <a:spcBef>
                <a:spcPts val="0"/>
              </a:spcBef>
            </a:pPr>
            <a:r>
              <a:rPr lang="en-US" sz="1600" b="1" i="1" dirty="0">
                <a:solidFill>
                  <a:schemeClr val="bg1"/>
                </a:solidFill>
                <a:effectLst>
                  <a:outerShdw blurRad="50800" dist="38100" dir="13500000" algn="br" rotWithShape="0">
                    <a:prstClr val="black">
                      <a:alpha val="40000"/>
                    </a:prstClr>
                  </a:outerShdw>
                </a:effectLst>
                <a:latin typeface="Times New Roman" pitchFamily="18" charset="0"/>
                <a:cs typeface="Times New Roman" pitchFamily="18" charset="0"/>
              </a:rPr>
              <a:t>First Deputy Director of t he Agency on statistics under the President of the Republic of Tajikistan</a:t>
            </a:r>
            <a:endParaRPr lang="ru-RU" sz="1600" b="1" i="1" dirty="0">
              <a:solidFill>
                <a:schemeClr val="bg1"/>
              </a:solidFill>
              <a:effectLst>
                <a:outerShdw blurRad="50800" dist="38100" dir="13500000" algn="br" rotWithShape="0">
                  <a:prstClr val="black">
                    <a:alpha val="40000"/>
                  </a:prstClr>
                </a:outerShdw>
              </a:effectLst>
              <a:latin typeface="Times New Roman" pitchFamily="18" charset="0"/>
              <a:cs typeface="Times New Roman" pitchFamily="18" charset="0"/>
            </a:endParaRPr>
          </a:p>
        </p:txBody>
      </p:sp>
      <p:sp>
        <p:nvSpPr>
          <p:cNvPr id="5" name="TextBox 4">
            <a:extLst>
              <a:ext uri="{FF2B5EF4-FFF2-40B4-BE49-F238E27FC236}">
                <a16:creationId xmlns:a16="http://schemas.microsoft.com/office/drawing/2014/main" id="{AF052AF4-3C69-46B0-95C4-77D375462DFF}"/>
              </a:ext>
            </a:extLst>
          </p:cNvPr>
          <p:cNvSpPr txBox="1"/>
          <p:nvPr/>
        </p:nvSpPr>
        <p:spPr>
          <a:xfrm>
            <a:off x="251520" y="-45387"/>
            <a:ext cx="6840760" cy="954107"/>
          </a:xfrm>
          <a:prstGeom prst="rect">
            <a:avLst/>
          </a:prstGeom>
          <a:noFill/>
        </p:spPr>
        <p:txBody>
          <a:bodyPr wrap="square" rtlCol="0">
            <a:spAutoFit/>
          </a:bodyPr>
          <a:lstStyle/>
          <a:p>
            <a:pPr indent="449580" algn="ctr">
              <a:spcAft>
                <a:spcPts val="0"/>
              </a:spcAft>
            </a:pPr>
            <a:r>
              <a:rPr lang="en-US" sz="2800" b="1" i="1" dirty="0">
                <a:latin typeface="Times New Roman" panose="02020603050405020304" pitchFamily="18" charset="0"/>
                <a:ea typeface="Times New Roman" panose="02020603050405020304" pitchFamily="18" charset="0"/>
                <a:cs typeface="Times New Roman" panose="02020603050405020304" pitchFamily="18" charset="0"/>
              </a:rPr>
              <a:t>Agency on Statistics under the President of the Republic of Tajikistan</a:t>
            </a:r>
            <a:endParaRPr lang="ru-RU" sz="2000" i="1"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476670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Управление цифровой трансформацией: полезные рекомедации - and Change">
            <a:extLst>
              <a:ext uri="{FF2B5EF4-FFF2-40B4-BE49-F238E27FC236}">
                <a16:creationId xmlns:a16="http://schemas.microsoft.com/office/drawing/2014/main" id="{331D6C7D-C951-4494-9794-E87BC5BE80F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92080" y="4005064"/>
            <a:ext cx="3459988" cy="2304256"/>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idx="4294967295"/>
          </p:nvPr>
        </p:nvSpPr>
        <p:spPr>
          <a:xfrm>
            <a:off x="541354" y="2636912"/>
            <a:ext cx="8208912" cy="1944216"/>
          </a:xfrm>
        </p:spPr>
        <p:txBody>
          <a:bodyPr>
            <a:noAutofit/>
          </a:bodyPr>
          <a:lstStyle/>
          <a:p>
            <a:pPr>
              <a:lnSpc>
                <a:spcPct val="150000"/>
              </a:lnSpc>
              <a:spcAft>
                <a:spcPts val="0"/>
              </a:spcAft>
            </a:pPr>
            <a:r>
              <a:rPr lang="en-US" sz="2400" dirty="0">
                <a:latin typeface="Times New Roman" pitchFamily="18" charset="0"/>
                <a:cs typeface="Times New Roman" pitchFamily="18" charset="0"/>
              </a:rPr>
              <a:t>In the context of the digital economy, the Agency is consistently shifting from traditional methods of data collection and processing to a digital model based on platform solutions. It should be noted that the World Bank's midterm review concluded that overall progress in achieving results is good, particularly based on two indicators: </a:t>
            </a:r>
            <a:br>
              <a:rPr lang="ru-RU" sz="2400" dirty="0">
                <a:latin typeface="Times New Roman" pitchFamily="18" charset="0"/>
                <a:cs typeface="Times New Roman" pitchFamily="18" charset="0"/>
              </a:rPr>
            </a:br>
            <a:r>
              <a:rPr lang="en-US" sz="2400" dirty="0">
                <a:latin typeface="Times New Roman" pitchFamily="18" charset="0"/>
                <a:cs typeface="Times New Roman" pitchFamily="18" charset="0"/>
              </a:rPr>
              <a:t>- Statistical Performance Index</a:t>
            </a:r>
            <a:br>
              <a:rPr lang="ru-RU" sz="2400" dirty="0">
                <a:latin typeface="Times New Roman" pitchFamily="18" charset="0"/>
                <a:cs typeface="Times New Roman" pitchFamily="18" charset="0"/>
              </a:rPr>
            </a:br>
            <a:r>
              <a:rPr lang="en-US" sz="2400" dirty="0">
                <a:latin typeface="Times New Roman" pitchFamily="18" charset="0"/>
                <a:cs typeface="Times New Roman" pitchFamily="18" charset="0"/>
              </a:rPr>
              <a:t> (target score: 70.0); - Open Data </a:t>
            </a:r>
            <a:br>
              <a:rPr lang="en-US" sz="2400" dirty="0">
                <a:latin typeface="Times New Roman" pitchFamily="18" charset="0"/>
                <a:cs typeface="Times New Roman" pitchFamily="18" charset="0"/>
              </a:rPr>
            </a:br>
            <a:r>
              <a:rPr lang="en-US" sz="2400" dirty="0">
                <a:latin typeface="Times New Roman" pitchFamily="18" charset="0"/>
                <a:cs typeface="Times New Roman" pitchFamily="18" charset="0"/>
              </a:rPr>
              <a:t>Inventory Index (target score: 60.0);</a:t>
            </a:r>
            <a:br>
              <a:rPr lang="ru-RU" sz="2400" dirty="0">
                <a:latin typeface="Times New Roman" panose="02020603050405020304" pitchFamily="18" charset="0"/>
                <a:ea typeface="Times New Roman" panose="02020603050405020304" pitchFamily="18" charset="0"/>
                <a:cs typeface="Times New Roman" panose="02020603050405020304" pitchFamily="18" charset="0"/>
              </a:rPr>
            </a:br>
            <a:endParaRPr lang="ru-RU" sz="2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4742EC3F-9520-4F94-9665-782AB850E701}"/>
              </a:ext>
            </a:extLst>
          </p:cNvPr>
          <p:cNvSpPr txBox="1"/>
          <p:nvPr/>
        </p:nvSpPr>
        <p:spPr>
          <a:xfrm>
            <a:off x="179512" y="44624"/>
            <a:ext cx="6840760" cy="954107"/>
          </a:xfrm>
          <a:prstGeom prst="rect">
            <a:avLst/>
          </a:prstGeom>
          <a:noFill/>
        </p:spPr>
        <p:txBody>
          <a:bodyPr wrap="square" rtlCol="0">
            <a:spAutoFit/>
          </a:bodyPr>
          <a:lstStyle/>
          <a:p>
            <a:pPr indent="449580" algn="ctr">
              <a:spcAft>
                <a:spcPts val="0"/>
              </a:spcAft>
            </a:pPr>
            <a:r>
              <a:rPr lang="en-US" sz="2800" b="1" i="1" dirty="0">
                <a:latin typeface="Times New Roman" panose="02020603050405020304" pitchFamily="18" charset="0"/>
              </a:rPr>
              <a:t>Openness, Innovation, and Digitalization as the Foundation of Trust</a:t>
            </a:r>
          </a:p>
        </p:txBody>
      </p:sp>
    </p:spTree>
    <p:extLst>
      <p:ext uri="{BB962C8B-B14F-4D97-AF65-F5344CB8AC3E}">
        <p14:creationId xmlns:p14="http://schemas.microsoft.com/office/powerpoint/2010/main" val="42232891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827584" y="1412776"/>
            <a:ext cx="8208912" cy="4392488"/>
          </a:xfrm>
        </p:spPr>
        <p:txBody>
          <a:bodyPr>
            <a:noAutofit/>
          </a:bodyPr>
          <a:lstStyle/>
          <a:p>
            <a:pPr>
              <a:lnSpc>
                <a:spcPct val="115000"/>
              </a:lnSpc>
              <a:spcAft>
                <a:spcPts val="0"/>
              </a:spcAft>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Key focus areas include: creation of integrated digital platforms for data collection, processing, and visualization;</a:t>
            </a:r>
            <a:br>
              <a:rPr lang="ru-RU" sz="2800" dirty="0">
                <a:latin typeface="Times New Roman" panose="02020603050405020304" pitchFamily="18" charset="0"/>
                <a:ea typeface="Times New Roman" panose="02020603050405020304" pitchFamily="18" charset="0"/>
                <a:cs typeface="Times New Roman" panose="02020603050405020304" pitchFamily="18" charset="0"/>
              </a:rPr>
            </a:br>
            <a:r>
              <a:rPr lang="en-US" sz="2800" dirty="0">
                <a:latin typeface="Times New Roman" panose="02020603050405020304" pitchFamily="18" charset="0"/>
                <a:ea typeface="Times New Roman" panose="02020603050405020304" pitchFamily="18" charset="0"/>
                <a:cs typeface="Times New Roman" panose="02020603050405020304" pitchFamily="18" charset="0"/>
              </a:rPr>
              <a:t> implementation of electronic reporting forms and respondent portals; development of analytical dashboards for public administration users; </a:t>
            </a:r>
            <a:br>
              <a:rPr lang="ru-RU" sz="2800" dirty="0">
                <a:latin typeface="Times New Roman" panose="02020603050405020304" pitchFamily="18" charset="0"/>
                <a:ea typeface="Times New Roman" panose="02020603050405020304" pitchFamily="18" charset="0"/>
                <a:cs typeface="Times New Roman" panose="02020603050405020304" pitchFamily="18" charset="0"/>
              </a:rPr>
            </a:br>
            <a:r>
              <a:rPr lang="en-US" sz="2800" dirty="0">
                <a:latin typeface="Times New Roman" panose="02020603050405020304" pitchFamily="18" charset="0"/>
                <a:ea typeface="Times New Roman" panose="02020603050405020304" pitchFamily="18" charset="0"/>
                <a:cs typeface="Times New Roman" panose="02020603050405020304" pitchFamily="18" charset="0"/>
              </a:rPr>
              <a:t>adaptation of Big Data to statistical processes where feasible; </a:t>
            </a:r>
            <a:br>
              <a:rPr lang="ru-RU" sz="2800" dirty="0">
                <a:latin typeface="Times New Roman" panose="02020603050405020304" pitchFamily="18" charset="0"/>
                <a:ea typeface="Times New Roman" panose="02020603050405020304" pitchFamily="18" charset="0"/>
                <a:cs typeface="Times New Roman" panose="02020603050405020304" pitchFamily="18" charset="0"/>
              </a:rPr>
            </a:br>
            <a:r>
              <a:rPr lang="en-US" sz="2800" dirty="0">
                <a:latin typeface="Times New Roman" panose="02020603050405020304" pitchFamily="18" charset="0"/>
                <a:ea typeface="Times New Roman" panose="02020603050405020304" pitchFamily="18" charset="0"/>
                <a:cs typeface="Times New Roman" panose="02020603050405020304" pitchFamily="18" charset="0"/>
              </a:rPr>
              <a:t>development of open data services.</a:t>
            </a:r>
            <a:endParaRPr lang="ru-RU" sz="20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4742EC3F-9520-4F94-9665-782AB850E701}"/>
              </a:ext>
            </a:extLst>
          </p:cNvPr>
          <p:cNvSpPr txBox="1"/>
          <p:nvPr/>
        </p:nvSpPr>
        <p:spPr>
          <a:xfrm>
            <a:off x="179512" y="44624"/>
            <a:ext cx="6840760" cy="954107"/>
          </a:xfrm>
          <a:prstGeom prst="rect">
            <a:avLst/>
          </a:prstGeom>
          <a:noFill/>
        </p:spPr>
        <p:txBody>
          <a:bodyPr wrap="square" rtlCol="0">
            <a:spAutoFit/>
          </a:bodyPr>
          <a:lstStyle/>
          <a:p>
            <a:pPr indent="449580" algn="ctr">
              <a:spcAft>
                <a:spcPts val="0"/>
              </a:spcAft>
            </a:pPr>
            <a:r>
              <a:rPr lang="en-US" sz="2800" b="1" i="1" dirty="0">
                <a:latin typeface="Times New Roman" panose="02020603050405020304" pitchFamily="18" charset="0"/>
              </a:rPr>
              <a:t>Openness, Innovation, and Digitalization as the Foundation of Trust</a:t>
            </a:r>
          </a:p>
        </p:txBody>
      </p:sp>
    </p:spTree>
    <p:extLst>
      <p:ext uri="{BB962C8B-B14F-4D97-AF65-F5344CB8AC3E}">
        <p14:creationId xmlns:p14="http://schemas.microsoft.com/office/powerpoint/2010/main" val="9529432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539552" y="998730"/>
            <a:ext cx="5118670" cy="4950549"/>
          </a:xfrm>
        </p:spPr>
        <p:txBody>
          <a:bodyPr>
            <a:noAutofit/>
          </a:bodyPr>
          <a:lstStyle/>
          <a:p>
            <a:pPr>
              <a:lnSpc>
                <a:spcPct val="150000"/>
              </a:lnSpc>
              <a:spcAft>
                <a:spcPts val="0"/>
              </a:spcAft>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Particular attention is given to information security, the protection of personal data, and adherence to confidentiality principles, which also helps strengthen trust in official statistics.</a:t>
            </a:r>
          </a:p>
        </p:txBody>
      </p:sp>
      <p:sp>
        <p:nvSpPr>
          <p:cNvPr id="4" name="TextBox 3">
            <a:extLst>
              <a:ext uri="{FF2B5EF4-FFF2-40B4-BE49-F238E27FC236}">
                <a16:creationId xmlns:a16="http://schemas.microsoft.com/office/drawing/2014/main" id="{4742EC3F-9520-4F94-9665-782AB850E701}"/>
              </a:ext>
            </a:extLst>
          </p:cNvPr>
          <p:cNvSpPr txBox="1"/>
          <p:nvPr/>
        </p:nvSpPr>
        <p:spPr>
          <a:xfrm>
            <a:off x="179512" y="44624"/>
            <a:ext cx="6840760" cy="954107"/>
          </a:xfrm>
          <a:prstGeom prst="rect">
            <a:avLst/>
          </a:prstGeom>
          <a:noFill/>
        </p:spPr>
        <p:txBody>
          <a:bodyPr wrap="square" rtlCol="0">
            <a:spAutoFit/>
          </a:bodyPr>
          <a:lstStyle/>
          <a:p>
            <a:pPr indent="449580" algn="ctr">
              <a:spcAft>
                <a:spcPts val="0"/>
              </a:spcAft>
            </a:pPr>
            <a:r>
              <a:rPr lang="en-US" sz="2800" b="1" i="1" dirty="0">
                <a:latin typeface="Times New Roman" panose="02020603050405020304" pitchFamily="18" charset="0"/>
              </a:rPr>
              <a:t>Openness, Innovation, and Digitalization as the Basis of Trust</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8064" y="1272326"/>
            <a:ext cx="3923928" cy="431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303802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Векторы на тему «Достижение цели» — скачивайте бесплатные векторы высокого  качества на Freepik | Freepik">
            <a:extLst>
              <a:ext uri="{FF2B5EF4-FFF2-40B4-BE49-F238E27FC236}">
                <a16:creationId xmlns:a16="http://schemas.microsoft.com/office/drawing/2014/main" id="{66D89B33-AE8E-4945-8F94-BC195AB67C9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84168" y="2060848"/>
            <a:ext cx="2852936" cy="2852936"/>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idx="4294967295"/>
          </p:nvPr>
        </p:nvSpPr>
        <p:spPr>
          <a:xfrm>
            <a:off x="523608" y="2276872"/>
            <a:ext cx="8296864" cy="2664296"/>
          </a:xfrm>
        </p:spPr>
        <p:txBody>
          <a:bodyPr>
            <a:noAutofit/>
          </a:bodyPr>
          <a:lstStyle/>
          <a:p>
            <a:pPr>
              <a:lnSpc>
                <a:spcPct val="100000"/>
              </a:lnSpc>
              <a:spcAft>
                <a:spcPts val="0"/>
              </a:spcAft>
            </a:pPr>
            <a:r>
              <a:rPr lang="en-US" sz="2400" dirty="0">
                <a:latin typeface="Times New Roman" panose="02020603050405020304" pitchFamily="18" charset="0"/>
                <a:ea typeface="Times New Roman" panose="02020603050405020304" pitchFamily="18" charset="0"/>
                <a:cs typeface="Times New Roman" panose="02020603050405020304" pitchFamily="18" charset="0"/>
              </a:rPr>
              <a:t>Thanks to sustained collaboration with national partners and the international community, the Agency has achieved a number of significant results:</a:t>
            </a:r>
            <a:br>
              <a:rPr lang="en-US" sz="2400" dirty="0">
                <a:latin typeface="Times New Roman" panose="02020603050405020304" pitchFamily="18" charset="0"/>
                <a:ea typeface="Times New Roman" panose="02020603050405020304" pitchFamily="18" charset="0"/>
                <a:cs typeface="Times New Roman" panose="02020603050405020304" pitchFamily="18" charset="0"/>
              </a:rPr>
            </a:br>
            <a:r>
              <a:rPr lang="en-US" sz="2400" dirty="0">
                <a:latin typeface="Times New Roman" panose="02020603050405020304" pitchFamily="18" charset="0"/>
                <a:ea typeface="Times New Roman" panose="02020603050405020304" pitchFamily="18" charset="0"/>
                <a:cs typeface="Times New Roman" panose="02020603050405020304" pitchFamily="18" charset="0"/>
              </a:rPr>
              <a:t>- the infrastructure of statistical </a:t>
            </a:r>
            <a:br>
              <a:rPr lang="en-US" sz="2400" dirty="0">
                <a:latin typeface="Times New Roman" panose="02020603050405020304" pitchFamily="18" charset="0"/>
                <a:ea typeface="Times New Roman" panose="02020603050405020304" pitchFamily="18" charset="0"/>
                <a:cs typeface="Times New Roman" panose="02020603050405020304" pitchFamily="18" charset="0"/>
              </a:rPr>
            </a:br>
            <a:r>
              <a:rPr lang="en-US" sz="2400" dirty="0">
                <a:latin typeface="Times New Roman" panose="02020603050405020304" pitchFamily="18" charset="0"/>
                <a:ea typeface="Times New Roman" panose="02020603050405020304" pitchFamily="18" charset="0"/>
                <a:cs typeface="Times New Roman" panose="02020603050405020304" pitchFamily="18" charset="0"/>
              </a:rPr>
              <a:t>processes has been modernized </a:t>
            </a:r>
            <a:br>
              <a:rPr lang="en-US" sz="2400" dirty="0">
                <a:latin typeface="Times New Roman" panose="02020603050405020304" pitchFamily="18" charset="0"/>
                <a:ea typeface="Times New Roman" panose="02020603050405020304" pitchFamily="18" charset="0"/>
                <a:cs typeface="Times New Roman" panose="02020603050405020304" pitchFamily="18" charset="0"/>
              </a:rPr>
            </a:br>
            <a:r>
              <a:rPr lang="en-US" sz="2400" dirty="0">
                <a:latin typeface="Times New Roman" panose="02020603050405020304" pitchFamily="18" charset="0"/>
                <a:ea typeface="Times New Roman" panose="02020603050405020304" pitchFamily="18" charset="0"/>
                <a:cs typeface="Times New Roman" panose="02020603050405020304" pitchFamily="18" charset="0"/>
              </a:rPr>
              <a:t>through the use of digital solutions;</a:t>
            </a:r>
            <a:br>
              <a:rPr lang="en-US" sz="2400" dirty="0">
                <a:latin typeface="Times New Roman" panose="02020603050405020304" pitchFamily="18" charset="0"/>
                <a:ea typeface="Times New Roman" panose="02020603050405020304" pitchFamily="18" charset="0"/>
                <a:cs typeface="Times New Roman" panose="02020603050405020304" pitchFamily="18" charset="0"/>
              </a:rPr>
            </a:br>
            <a:r>
              <a:rPr lang="en-US" sz="2400" dirty="0">
                <a:latin typeface="Times New Roman" panose="02020603050405020304" pitchFamily="18" charset="0"/>
                <a:ea typeface="Times New Roman" panose="02020603050405020304" pitchFamily="18" charset="0"/>
                <a:cs typeface="Times New Roman" panose="02020603050405020304" pitchFamily="18" charset="0"/>
              </a:rPr>
              <a:t>- electronic data exchange systems have</a:t>
            </a:r>
            <a:br>
              <a:rPr lang="ru-RU" sz="2400" dirty="0">
                <a:latin typeface="Times New Roman" panose="02020603050405020304" pitchFamily="18" charset="0"/>
                <a:ea typeface="Times New Roman" panose="02020603050405020304" pitchFamily="18" charset="0"/>
                <a:cs typeface="Times New Roman" panose="02020603050405020304" pitchFamily="18" charset="0"/>
              </a:rPr>
            </a:br>
            <a:r>
              <a:rPr lang="en-US" sz="2400" dirty="0">
                <a:latin typeface="Times New Roman" panose="02020603050405020304" pitchFamily="18" charset="0"/>
                <a:ea typeface="Times New Roman" panose="02020603050405020304" pitchFamily="18" charset="0"/>
                <a:cs typeface="Times New Roman" panose="02020603050405020304" pitchFamily="18" charset="0"/>
              </a:rPr>
              <a:t> been implemented with key ministries;</a:t>
            </a:r>
            <a:br>
              <a:rPr lang="ru-RU" sz="2400" dirty="0">
                <a:latin typeface="Times New Roman" panose="02020603050405020304" pitchFamily="18" charset="0"/>
                <a:ea typeface="Times New Roman" panose="02020603050405020304" pitchFamily="18" charset="0"/>
                <a:cs typeface="Times New Roman" panose="02020603050405020304" pitchFamily="18" charset="0"/>
              </a:rPr>
            </a:br>
            <a:r>
              <a:rPr lang="en-US" sz="2400" dirty="0">
                <a:latin typeface="Times New Roman" panose="02020603050405020304" pitchFamily="18" charset="0"/>
                <a:ea typeface="Times New Roman" panose="02020603050405020304" pitchFamily="18" charset="0"/>
                <a:cs typeface="Times New Roman" panose="02020603050405020304" pitchFamily="18" charset="0"/>
              </a:rPr>
              <a:t>- international cooperation has been expanded</a:t>
            </a:r>
            <a:br>
              <a:rPr lang="ru-RU" sz="2400" dirty="0">
                <a:latin typeface="Times New Roman" panose="02020603050405020304" pitchFamily="18" charset="0"/>
                <a:ea typeface="Times New Roman" panose="02020603050405020304" pitchFamily="18" charset="0"/>
                <a:cs typeface="Times New Roman" panose="02020603050405020304" pitchFamily="18" charset="0"/>
              </a:rPr>
            </a:br>
            <a:r>
              <a:rPr lang="en-US" sz="2400" dirty="0">
                <a:latin typeface="Times New Roman" panose="02020603050405020304" pitchFamily="18" charset="0"/>
                <a:ea typeface="Times New Roman" panose="02020603050405020304" pitchFamily="18" charset="0"/>
                <a:cs typeface="Times New Roman" panose="02020603050405020304" pitchFamily="18" charset="0"/>
              </a:rPr>
              <a:t> with the UN, the World Bank, the Eurasian </a:t>
            </a:r>
            <a:br>
              <a:rPr lang="ru-RU" sz="2400" dirty="0">
                <a:latin typeface="Times New Roman" panose="02020603050405020304" pitchFamily="18" charset="0"/>
                <a:ea typeface="Times New Roman" panose="02020603050405020304" pitchFamily="18" charset="0"/>
                <a:cs typeface="Times New Roman" panose="02020603050405020304" pitchFamily="18" charset="0"/>
              </a:rPr>
            </a:br>
            <a:r>
              <a:rPr lang="en-US" sz="2400" dirty="0">
                <a:latin typeface="Times New Roman" panose="02020603050405020304" pitchFamily="18" charset="0"/>
                <a:ea typeface="Times New Roman" panose="02020603050405020304" pitchFamily="18" charset="0"/>
                <a:cs typeface="Times New Roman" panose="02020603050405020304" pitchFamily="18" charset="0"/>
              </a:rPr>
              <a:t>Economic Commission, the statistical </a:t>
            </a:r>
            <a:br>
              <a:rPr lang="ru-RU" sz="2400" dirty="0">
                <a:latin typeface="Times New Roman" panose="02020603050405020304" pitchFamily="18" charset="0"/>
                <a:ea typeface="Times New Roman" panose="02020603050405020304" pitchFamily="18" charset="0"/>
                <a:cs typeface="Times New Roman" panose="02020603050405020304" pitchFamily="18" charset="0"/>
              </a:rPr>
            </a:br>
            <a:r>
              <a:rPr lang="en-US" sz="2400" dirty="0">
                <a:latin typeface="Times New Roman" panose="02020603050405020304" pitchFamily="18" charset="0"/>
                <a:ea typeface="Times New Roman" panose="02020603050405020304" pitchFamily="18" charset="0"/>
                <a:cs typeface="Times New Roman" panose="02020603050405020304" pitchFamily="18" charset="0"/>
              </a:rPr>
              <a:t>committees of CIS countries, and other partners;</a:t>
            </a:r>
            <a:br>
              <a:rPr lang="en-US" sz="2400" dirty="0">
                <a:latin typeface="Times New Roman" panose="02020603050405020304" pitchFamily="18" charset="0"/>
                <a:ea typeface="Times New Roman" panose="02020603050405020304" pitchFamily="18" charset="0"/>
                <a:cs typeface="Times New Roman" panose="02020603050405020304" pitchFamily="18" charset="0"/>
              </a:rPr>
            </a:br>
            <a:r>
              <a:rPr lang="en-US" sz="2400" dirty="0">
                <a:latin typeface="Times New Roman" panose="02020603050405020304" pitchFamily="18" charset="0"/>
                <a:ea typeface="Times New Roman" panose="02020603050405020304" pitchFamily="18" charset="0"/>
                <a:cs typeface="Times New Roman" panose="02020603050405020304" pitchFamily="18" charset="0"/>
              </a:rPr>
              <a:t>- the Republic of Tajikistan’s standing in international comparative reviews of statistical systems has been improved;</a:t>
            </a:r>
          </a:p>
        </p:txBody>
      </p:sp>
      <p:sp>
        <p:nvSpPr>
          <p:cNvPr id="4" name="TextBox 3">
            <a:extLst>
              <a:ext uri="{FF2B5EF4-FFF2-40B4-BE49-F238E27FC236}">
                <a16:creationId xmlns:a16="http://schemas.microsoft.com/office/drawing/2014/main" id="{4742EC3F-9520-4F94-9665-782AB850E701}"/>
              </a:ext>
            </a:extLst>
          </p:cNvPr>
          <p:cNvSpPr txBox="1"/>
          <p:nvPr/>
        </p:nvSpPr>
        <p:spPr>
          <a:xfrm>
            <a:off x="-108520" y="313492"/>
            <a:ext cx="7272808" cy="523220"/>
          </a:xfrm>
          <a:prstGeom prst="rect">
            <a:avLst/>
          </a:prstGeom>
          <a:noFill/>
        </p:spPr>
        <p:txBody>
          <a:bodyPr wrap="square" rtlCol="0">
            <a:spAutoFit/>
          </a:bodyPr>
          <a:lstStyle/>
          <a:p>
            <a:pPr indent="449580" algn="ctr">
              <a:spcAft>
                <a:spcPts val="0"/>
              </a:spcAft>
            </a:pPr>
            <a:r>
              <a:rPr lang="en-US" sz="2800" b="1" i="1" dirty="0">
                <a:latin typeface="Times New Roman" panose="02020603050405020304" pitchFamily="18" charset="0"/>
              </a:rPr>
              <a:t>Achievements of the Agency on Statistics</a:t>
            </a:r>
          </a:p>
        </p:txBody>
      </p:sp>
    </p:spTree>
    <p:extLst>
      <p:ext uri="{BB962C8B-B14F-4D97-AF65-F5344CB8AC3E}">
        <p14:creationId xmlns:p14="http://schemas.microsoft.com/office/powerpoint/2010/main" val="6329846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683568" y="1412776"/>
            <a:ext cx="8208912" cy="4320480"/>
          </a:xfrm>
        </p:spPr>
        <p:txBody>
          <a:bodyPr>
            <a:noAutofit/>
          </a:bodyPr>
          <a:lstStyle/>
          <a:p>
            <a:pPr>
              <a:lnSpc>
                <a:spcPct val="115000"/>
              </a:lnSpc>
              <a:spcAft>
                <a:spcPts val="0"/>
              </a:spcAft>
            </a:pPr>
            <a:br>
              <a:rPr lang="ru-RU" sz="2800" dirty="0">
                <a:latin typeface="Times New Roman" panose="02020603050405020304" pitchFamily="18" charset="0"/>
                <a:ea typeface="Times New Roman" panose="02020603050405020304" pitchFamily="18" charset="0"/>
              </a:rPr>
            </a:br>
            <a:br>
              <a:rPr lang="ru-RU" sz="2800" dirty="0">
                <a:latin typeface="Times New Roman" panose="02020603050405020304" pitchFamily="18" charset="0"/>
                <a:ea typeface="Times New Roman" panose="02020603050405020304" pitchFamily="18" charset="0"/>
              </a:rPr>
            </a:br>
            <a:r>
              <a:rPr lang="en-US" sz="2800" dirty="0">
                <a:latin typeface="Times New Roman" panose="02020603050405020304" pitchFamily="18" charset="0"/>
                <a:cs typeface="Times New Roman" panose="02020603050405020304" pitchFamily="18" charset="0"/>
              </a:rPr>
              <a:t>In the near future, the Agency on Statistics intends to continue:</a:t>
            </a:r>
            <a:br>
              <a:rPr lang="en-US" sz="2800" dirty="0">
                <a:latin typeface="Times New Roman" panose="02020603050405020304" pitchFamily="18" charset="0"/>
                <a:cs typeface="Times New Roman" panose="02020603050405020304" pitchFamily="18" charset="0"/>
              </a:rPr>
            </a:br>
            <a:r>
              <a:rPr lang="en-US" sz="2800" dirty="0">
                <a:latin typeface="Times New Roman" panose="02020603050405020304" pitchFamily="18" charset="0"/>
                <a:cs typeface="Times New Roman" panose="02020603050405020304" pitchFamily="18" charset="0"/>
              </a:rPr>
              <a:t>- strengthening trust in official statistics through transparency and regular dialogue,</a:t>
            </a:r>
            <a:br>
              <a:rPr lang="en-US" sz="2800" dirty="0">
                <a:latin typeface="Times New Roman" panose="02020603050405020304" pitchFamily="18" charset="0"/>
                <a:cs typeface="Times New Roman" panose="02020603050405020304" pitchFamily="18" charset="0"/>
              </a:rPr>
            </a:br>
            <a:r>
              <a:rPr lang="en-US" sz="2800" dirty="0">
                <a:latin typeface="Times New Roman" panose="02020603050405020304" pitchFamily="18" charset="0"/>
                <a:cs typeface="Times New Roman" panose="02020603050405020304" pitchFamily="18" charset="0"/>
              </a:rPr>
              <a:t>- expanding the digital capabilities of the statistical ecosystem,</a:t>
            </a:r>
            <a:br>
              <a:rPr lang="en-US" sz="2800" dirty="0">
                <a:latin typeface="Times New Roman" panose="02020603050405020304" pitchFamily="18" charset="0"/>
                <a:cs typeface="Times New Roman" panose="02020603050405020304" pitchFamily="18" charset="0"/>
              </a:rPr>
            </a:br>
            <a:r>
              <a:rPr lang="en-US" sz="2800" dirty="0">
                <a:latin typeface="Times New Roman" panose="02020603050405020304" pitchFamily="18" charset="0"/>
                <a:cs typeface="Times New Roman" panose="02020603050405020304" pitchFamily="18" charset="0"/>
              </a:rPr>
              <a:t>- implementing platform-based interaction involving both data providers and users,</a:t>
            </a:r>
            <a:br>
              <a:rPr lang="en-US" sz="2800" dirty="0">
                <a:latin typeface="Times New Roman" panose="02020603050405020304" pitchFamily="18" charset="0"/>
                <a:cs typeface="Times New Roman" panose="02020603050405020304" pitchFamily="18" charset="0"/>
              </a:rPr>
            </a:br>
            <a:br>
              <a:rPr lang="ru-RU" sz="2800" dirty="0">
                <a:latin typeface="Times New Roman" panose="02020603050405020304" pitchFamily="18" charset="0"/>
                <a:ea typeface="Times New Roman" panose="02020603050405020304" pitchFamily="18" charset="0"/>
              </a:rPr>
            </a:br>
            <a:endParaRPr lang="ru-RU" sz="20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4742EC3F-9520-4F94-9665-782AB850E701}"/>
              </a:ext>
            </a:extLst>
          </p:cNvPr>
          <p:cNvSpPr txBox="1"/>
          <p:nvPr/>
        </p:nvSpPr>
        <p:spPr>
          <a:xfrm>
            <a:off x="251520" y="313492"/>
            <a:ext cx="6840760" cy="556434"/>
          </a:xfrm>
          <a:prstGeom prst="rect">
            <a:avLst/>
          </a:prstGeom>
          <a:noFill/>
        </p:spPr>
        <p:txBody>
          <a:bodyPr wrap="square" rtlCol="0">
            <a:spAutoFit/>
          </a:bodyPr>
          <a:lstStyle/>
          <a:p>
            <a:pPr indent="449580" algn="ctr">
              <a:lnSpc>
                <a:spcPct val="115000"/>
              </a:lnSpc>
              <a:spcAft>
                <a:spcPts val="0"/>
              </a:spcAft>
            </a:pPr>
            <a:r>
              <a:rPr lang="en-US" sz="2800" b="1" i="1" dirty="0">
                <a:latin typeface="Times New Roman" panose="02020603050405020304" pitchFamily="18" charset="0"/>
              </a:rPr>
              <a:t>Plans and Call for Collaboration</a:t>
            </a:r>
          </a:p>
        </p:txBody>
      </p:sp>
    </p:spTree>
    <p:extLst>
      <p:ext uri="{BB962C8B-B14F-4D97-AF65-F5344CB8AC3E}">
        <p14:creationId xmlns:p14="http://schemas.microsoft.com/office/powerpoint/2010/main" val="439069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683568" y="1268760"/>
            <a:ext cx="8208912" cy="4320480"/>
          </a:xfrm>
        </p:spPr>
        <p:txBody>
          <a:bodyPr>
            <a:noAutofit/>
          </a:bodyPr>
          <a:lstStyle/>
          <a:p>
            <a:pPr>
              <a:lnSpc>
                <a:spcPct val="115000"/>
              </a:lnSpc>
              <a:spcAft>
                <a:spcPts val="0"/>
              </a:spcAft>
            </a:pPr>
            <a:br>
              <a:rPr lang="ru-RU" sz="2800" dirty="0">
                <a:latin typeface="Times New Roman" panose="02020603050405020304" pitchFamily="18" charset="0"/>
                <a:ea typeface="Times New Roman" panose="02020603050405020304" pitchFamily="18" charset="0"/>
              </a:rPr>
            </a:br>
            <a:br>
              <a:rPr lang="ru-RU" sz="2800" dirty="0">
                <a:latin typeface="Times New Roman" panose="02020603050405020304" pitchFamily="18" charset="0"/>
                <a:ea typeface="Times New Roman" panose="02020603050405020304" pitchFamily="18" charset="0"/>
              </a:rPr>
            </a:br>
            <a:r>
              <a:rPr lang="en-US" sz="2800" dirty="0">
                <a:latin typeface="Times New Roman" panose="02020603050405020304" pitchFamily="18" charset="0"/>
                <a:ea typeface="Times New Roman" panose="02020603050405020304" pitchFamily="18" charset="0"/>
                <a:cs typeface="Times New Roman" panose="02020603050405020304" pitchFamily="18" charset="0"/>
              </a:rPr>
              <a:t>In conclusion, I would like to emphasize that statistics are not just numbers. They are a tool for managing the country’s development, a factor in the stability of government policy, and a foundation for building public trust. Therefore, strengthening trust through interaction is our shared responsibility and a strategic priority.</a:t>
            </a:r>
            <a:br>
              <a:rPr lang="en-US" sz="2800" dirty="0">
                <a:latin typeface="Times New Roman" panose="02020603050405020304" pitchFamily="18" charset="0"/>
                <a:ea typeface="Times New Roman" panose="02020603050405020304" pitchFamily="18" charset="0"/>
                <a:cs typeface="Times New Roman" panose="02020603050405020304" pitchFamily="18" charset="0"/>
              </a:rPr>
            </a:br>
            <a:r>
              <a:rPr lang="en-US" sz="2800" dirty="0">
                <a:latin typeface="Times New Roman" panose="02020603050405020304" pitchFamily="18" charset="0"/>
                <a:ea typeface="Times New Roman" panose="02020603050405020304" pitchFamily="18" charset="0"/>
                <a:cs typeface="Times New Roman" panose="02020603050405020304" pitchFamily="18" charset="0"/>
              </a:rPr>
              <a:t>Thank you for your attention, and I remain open to further constructive collaboration.</a:t>
            </a:r>
            <a:br>
              <a:rPr lang="en-US" sz="2800" dirty="0">
                <a:latin typeface="Times New Roman" panose="02020603050405020304" pitchFamily="18" charset="0"/>
                <a:ea typeface="Times New Roman" panose="02020603050405020304" pitchFamily="18" charset="0"/>
                <a:cs typeface="Times New Roman" panose="02020603050405020304" pitchFamily="18" charset="0"/>
              </a:rPr>
            </a:br>
            <a:br>
              <a:rPr lang="ru-RU" sz="2800" dirty="0">
                <a:latin typeface="Times New Roman" panose="02020603050405020304" pitchFamily="18" charset="0"/>
                <a:ea typeface="Times New Roman" panose="02020603050405020304" pitchFamily="18" charset="0"/>
              </a:rPr>
            </a:br>
            <a:endParaRPr lang="ru-RU" sz="20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4742EC3F-9520-4F94-9665-782AB850E701}"/>
              </a:ext>
            </a:extLst>
          </p:cNvPr>
          <p:cNvSpPr txBox="1"/>
          <p:nvPr/>
        </p:nvSpPr>
        <p:spPr>
          <a:xfrm>
            <a:off x="251520" y="260648"/>
            <a:ext cx="6840760" cy="548099"/>
          </a:xfrm>
          <a:prstGeom prst="rect">
            <a:avLst/>
          </a:prstGeom>
          <a:noFill/>
        </p:spPr>
        <p:txBody>
          <a:bodyPr wrap="square" rtlCol="0">
            <a:spAutoFit/>
          </a:bodyPr>
          <a:lstStyle/>
          <a:p>
            <a:pPr indent="449580" algn="ctr">
              <a:lnSpc>
                <a:spcPct val="115000"/>
              </a:lnSpc>
              <a:spcAft>
                <a:spcPts val="0"/>
              </a:spcAft>
            </a:pPr>
            <a:r>
              <a:rPr lang="en-US" sz="2800" b="1" i="1" dirty="0">
                <a:latin typeface="Times New Roman" panose="02020603050405020304" pitchFamily="18" charset="0"/>
              </a:rPr>
              <a:t>Conclusion</a:t>
            </a:r>
          </a:p>
        </p:txBody>
      </p:sp>
    </p:spTree>
    <p:extLst>
      <p:ext uri="{BB962C8B-B14F-4D97-AF65-F5344CB8AC3E}">
        <p14:creationId xmlns:p14="http://schemas.microsoft.com/office/powerpoint/2010/main" val="15287802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a:xfrm>
            <a:off x="648072" y="2780928"/>
            <a:ext cx="8100392" cy="3384376"/>
          </a:xfrm>
          <a:prstGeom prst="rect">
            <a:avLst/>
          </a:prstGeom>
        </p:spPr>
        <p:txBody>
          <a:bodyPr vert="horz" lIns="180000" tIns="45720" rIns="91440" bIns="45720" rtlCol="0">
            <a:normAutofit/>
          </a:bodyPr>
          <a:lstStyle>
            <a:lvl1pPr marL="171450" indent="-171450" algn="ctr" defTabSz="685800" rtl="0" eaLnBrk="1" latinLnBrk="0" hangingPunct="1">
              <a:lnSpc>
                <a:spcPct val="120000"/>
              </a:lnSpc>
              <a:spcBef>
                <a:spcPct val="0"/>
              </a:spcBef>
              <a:buFont typeface="Arial" panose="020B0604020202020204" pitchFamily="34" charset="0"/>
              <a:buChar char="•"/>
              <a:defRPr sz="22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buFontTx/>
              <a:buNone/>
            </a:pPr>
            <a:r>
              <a:rPr lang="en-US" altLang="de-DE" sz="4800" b="1" dirty="0">
                <a:solidFill>
                  <a:srgbClr val="002060"/>
                </a:solidFill>
                <a:latin typeface="Times New Roman" pitchFamily="18" charset="0"/>
                <a:cs typeface="Times New Roman" pitchFamily="18" charset="0"/>
              </a:rPr>
              <a:t>Thank you for your attention</a:t>
            </a:r>
            <a:r>
              <a:rPr lang="ru-RU" altLang="de-DE" sz="4800" b="1" dirty="0">
                <a:solidFill>
                  <a:srgbClr val="002060"/>
                </a:solidFill>
                <a:latin typeface="Times New Roman" pitchFamily="18" charset="0"/>
                <a:cs typeface="Times New Roman" pitchFamily="18" charset="0"/>
              </a:rPr>
              <a:t>!</a:t>
            </a:r>
          </a:p>
        </p:txBody>
      </p:sp>
    </p:spTree>
    <p:extLst>
      <p:ext uri="{BB962C8B-B14F-4D97-AF65-F5344CB8AC3E}">
        <p14:creationId xmlns:p14="http://schemas.microsoft.com/office/powerpoint/2010/main" val="2267927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611560" y="1268760"/>
            <a:ext cx="8352928" cy="2520280"/>
          </a:xfrm>
        </p:spPr>
        <p:txBody>
          <a:bodyPr>
            <a:noAutofit/>
          </a:bodyPr>
          <a:lstStyle/>
          <a:p>
            <a:pPr indent="449580">
              <a:lnSpc>
                <a:spcPct val="115000"/>
              </a:lnSpc>
              <a:spcAft>
                <a:spcPts val="0"/>
              </a:spcAft>
            </a:pPr>
            <a:r>
              <a:rPr lang="en-US" sz="2800" dirty="0">
                <a:latin typeface="Times New Roman" panose="02020603050405020304" pitchFamily="18" charset="0"/>
                <a:cs typeface="Times New Roman" panose="02020603050405020304" pitchFamily="18" charset="0"/>
              </a:rPr>
              <a:t>Trust is the main intangible </a:t>
            </a:r>
            <a:r>
              <a:rPr lang="ru-RU" sz="2800" dirty="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asset of the official statistics </a:t>
            </a:r>
            <a:r>
              <a:rPr lang="ru-RU" sz="2800" dirty="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system. It is built on three key </a:t>
            </a:r>
            <a:r>
              <a:rPr lang="ru-RU" sz="2800" dirty="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principles: objectivity, </a:t>
            </a:r>
            <a:r>
              <a:rPr lang="ru-RU" sz="2800" dirty="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transparency, and timeliness.</a:t>
            </a:r>
            <a:r>
              <a:rPr lang="ru-RU" sz="2800" dirty="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At the same time, even the most</a:t>
            </a:r>
            <a:r>
              <a:rPr lang="ru-RU" sz="2800" dirty="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 accurate data lose their value if users do not perceive them as credible and reliable.</a:t>
            </a:r>
            <a:endParaRPr lang="ru-RU" sz="2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4742EC3F-9520-4F94-9665-782AB850E701}"/>
              </a:ext>
            </a:extLst>
          </p:cNvPr>
          <p:cNvSpPr txBox="1"/>
          <p:nvPr/>
        </p:nvSpPr>
        <p:spPr>
          <a:xfrm>
            <a:off x="179512" y="260648"/>
            <a:ext cx="6840760" cy="556434"/>
          </a:xfrm>
          <a:prstGeom prst="rect">
            <a:avLst/>
          </a:prstGeom>
          <a:noFill/>
        </p:spPr>
        <p:txBody>
          <a:bodyPr wrap="square" rtlCol="0">
            <a:spAutoFit/>
          </a:bodyPr>
          <a:lstStyle/>
          <a:p>
            <a:pPr indent="449580" algn="ctr">
              <a:lnSpc>
                <a:spcPct val="115000"/>
              </a:lnSpc>
              <a:spcAft>
                <a:spcPts val="0"/>
              </a:spcAft>
            </a:pPr>
            <a:r>
              <a:rPr lang="en-US" sz="2800" b="1" i="1" dirty="0">
                <a:latin typeface="Times New Roman" panose="02020603050405020304" pitchFamily="18" charset="0"/>
                <a:ea typeface="Times New Roman" panose="02020603050405020304" pitchFamily="18" charset="0"/>
                <a:cs typeface="Times New Roman" panose="02020603050405020304" pitchFamily="18" charset="0"/>
              </a:rPr>
              <a:t>The Issue of Trust in Statistics</a:t>
            </a:r>
          </a:p>
        </p:txBody>
      </p:sp>
      <p:grpSp>
        <p:nvGrpSpPr>
          <p:cNvPr id="5" name="Группа 4">
            <a:extLst>
              <a:ext uri="{FF2B5EF4-FFF2-40B4-BE49-F238E27FC236}">
                <a16:creationId xmlns:a16="http://schemas.microsoft.com/office/drawing/2014/main" id="{134B31A7-7767-4800-8182-0A4B1D67EBBA}"/>
              </a:ext>
            </a:extLst>
          </p:cNvPr>
          <p:cNvGrpSpPr/>
          <p:nvPr/>
        </p:nvGrpSpPr>
        <p:grpSpPr>
          <a:xfrm>
            <a:off x="1763688" y="3816325"/>
            <a:ext cx="5679295" cy="1104103"/>
            <a:chOff x="1239429" y="1317914"/>
            <a:chExt cx="8227776" cy="3087803"/>
          </a:xfrm>
        </p:grpSpPr>
        <p:sp>
          <p:nvSpPr>
            <p:cNvPr id="6" name="Выгнутая влево стрелка 13">
              <a:extLst>
                <a:ext uri="{FF2B5EF4-FFF2-40B4-BE49-F238E27FC236}">
                  <a16:creationId xmlns:a16="http://schemas.microsoft.com/office/drawing/2014/main" id="{523D0C86-32DB-4B71-87D7-944DB38589F1}"/>
                </a:ext>
              </a:extLst>
            </p:cNvPr>
            <p:cNvSpPr/>
            <p:nvPr/>
          </p:nvSpPr>
          <p:spPr>
            <a:xfrm>
              <a:off x="1239429" y="1931213"/>
              <a:ext cx="1277134" cy="2474503"/>
            </a:xfrm>
            <a:prstGeom prst="curvedRightArrow">
              <a:avLst/>
            </a:prstGeom>
            <a:ln>
              <a:solidFill>
                <a:srgbClr val="29A0BB"/>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ru-RU" sz="1166">
                <a:solidFill>
                  <a:schemeClr val="tx1"/>
                </a:solidFill>
              </a:endParaRPr>
            </a:p>
          </p:txBody>
        </p:sp>
        <p:sp>
          <p:nvSpPr>
            <p:cNvPr id="8" name="Выгнутая вправо стрелка 14">
              <a:extLst>
                <a:ext uri="{FF2B5EF4-FFF2-40B4-BE49-F238E27FC236}">
                  <a16:creationId xmlns:a16="http://schemas.microsoft.com/office/drawing/2014/main" id="{5AF26A96-7DCC-4A00-9523-D6B8053A7A98}"/>
                </a:ext>
              </a:extLst>
            </p:cNvPr>
            <p:cNvSpPr/>
            <p:nvPr/>
          </p:nvSpPr>
          <p:spPr>
            <a:xfrm>
              <a:off x="8066760" y="1931214"/>
              <a:ext cx="1400445" cy="2474503"/>
            </a:xfrm>
            <a:prstGeom prst="curvedLeftArrow">
              <a:avLst/>
            </a:prstGeom>
            <a:ln>
              <a:solidFill>
                <a:srgbClr val="29A0BB"/>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ru-RU" sz="1166">
                <a:solidFill>
                  <a:schemeClr val="tx1"/>
                </a:solidFill>
              </a:endParaRPr>
            </a:p>
          </p:txBody>
        </p:sp>
        <p:sp>
          <p:nvSpPr>
            <p:cNvPr id="9" name="Горизонтальный свиток 15">
              <a:extLst>
                <a:ext uri="{FF2B5EF4-FFF2-40B4-BE49-F238E27FC236}">
                  <a16:creationId xmlns:a16="http://schemas.microsoft.com/office/drawing/2014/main" id="{BAF00E93-AF34-4D7F-AD67-EED1B98B5212}"/>
                </a:ext>
              </a:extLst>
            </p:cNvPr>
            <p:cNvSpPr/>
            <p:nvPr/>
          </p:nvSpPr>
          <p:spPr>
            <a:xfrm>
              <a:off x="2924078" y="1317914"/>
              <a:ext cx="4798733" cy="2353797"/>
            </a:xfrm>
            <a:prstGeom prst="horizontalScroll">
              <a:avLst/>
            </a:prstGeom>
            <a:solidFill>
              <a:srgbClr val="6EB454"/>
            </a:solidFill>
            <a:ln>
              <a:solidFill>
                <a:srgbClr val="29A0BB"/>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ru-RU" sz="2000" dirty="0">
                <a:solidFill>
                  <a:schemeClr val="bg1"/>
                </a:solidFill>
              </a:endParaRPr>
            </a:p>
          </p:txBody>
        </p:sp>
      </p:grpSp>
      <p:sp>
        <p:nvSpPr>
          <p:cNvPr id="3" name="Прямоугольник 2"/>
          <p:cNvSpPr/>
          <p:nvPr/>
        </p:nvSpPr>
        <p:spPr>
          <a:xfrm>
            <a:off x="3743383" y="3989210"/>
            <a:ext cx="1678665" cy="461665"/>
          </a:xfrm>
          <a:prstGeom prst="rect">
            <a:avLst/>
          </a:prstGeom>
        </p:spPr>
        <p:txBody>
          <a:bodyPr wrap="none">
            <a:spAutoFit/>
          </a:bodyPr>
          <a:lstStyle/>
          <a:p>
            <a:r>
              <a:rPr lang="en-US" sz="1200" dirty="0">
                <a:solidFill>
                  <a:schemeClr val="bg1"/>
                </a:solidFill>
              </a:rPr>
              <a:t>HIGH-QUALITY AND </a:t>
            </a:r>
            <a:endParaRPr lang="ru-RU" sz="1200" dirty="0">
              <a:solidFill>
                <a:schemeClr val="bg1"/>
              </a:solidFill>
            </a:endParaRPr>
          </a:p>
          <a:p>
            <a:r>
              <a:rPr lang="en-US" sz="1200" dirty="0">
                <a:solidFill>
                  <a:schemeClr val="bg1"/>
                </a:solidFill>
              </a:rPr>
              <a:t>TIMELY STATISTICS</a:t>
            </a:r>
          </a:p>
        </p:txBody>
      </p:sp>
      <p:graphicFrame>
        <p:nvGraphicFramePr>
          <p:cNvPr id="10" name="Схема 9">
            <a:extLst>
              <a:ext uri="{FF2B5EF4-FFF2-40B4-BE49-F238E27FC236}">
                <a16:creationId xmlns:a16="http://schemas.microsoft.com/office/drawing/2014/main" id="{62A5CC16-36C6-4596-B3E7-FDCA8655AFD0}"/>
              </a:ext>
            </a:extLst>
          </p:cNvPr>
          <p:cNvGraphicFramePr/>
          <p:nvPr>
            <p:extLst>
              <p:ext uri="{D42A27DB-BD31-4B8C-83A1-F6EECF244321}">
                <p14:modId xmlns:p14="http://schemas.microsoft.com/office/powerpoint/2010/main" val="3131742230"/>
              </p:ext>
            </p:extLst>
          </p:nvPr>
        </p:nvGraphicFramePr>
        <p:xfrm>
          <a:off x="539552" y="4920428"/>
          <a:ext cx="7488832" cy="18722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078016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593304" y="1628800"/>
            <a:ext cx="8064896" cy="3240360"/>
          </a:xfrm>
        </p:spPr>
        <p:txBody>
          <a:bodyPr>
            <a:noAutofit/>
          </a:bodyPr>
          <a:lstStyle/>
          <a:p>
            <a:pPr>
              <a:lnSpc>
                <a:spcPct val="115000"/>
              </a:lnSpc>
              <a:spcAft>
                <a:spcPts val="0"/>
              </a:spcAft>
            </a:pPr>
            <a:r>
              <a:rPr lang="en-US" sz="2400" dirty="0">
                <a:latin typeface="Times New Roman" panose="02020603050405020304" pitchFamily="18" charset="0"/>
                <a:ea typeface="Times New Roman" panose="02020603050405020304" pitchFamily="18" charset="0"/>
                <a:cs typeface="Times New Roman" panose="02020603050405020304" pitchFamily="18" charset="0"/>
              </a:rPr>
              <a:t>Modern challenges — such as the accelerating digital transformation, the growing volume of alternative information sources, and the increasing public scrutiny of the quality of decisions based on statistics — intensify </a:t>
            </a:r>
            <a:br>
              <a:rPr lang="ru-RU" sz="2400" dirty="0">
                <a:latin typeface="Times New Roman" panose="02020603050405020304" pitchFamily="18" charset="0"/>
                <a:ea typeface="Times New Roman" panose="02020603050405020304" pitchFamily="18" charset="0"/>
                <a:cs typeface="Times New Roman" panose="02020603050405020304" pitchFamily="18" charset="0"/>
              </a:rPr>
            </a:br>
            <a:r>
              <a:rPr lang="en-US" sz="2400" dirty="0">
                <a:latin typeface="Times New Roman" panose="02020603050405020304" pitchFamily="18" charset="0"/>
                <a:ea typeface="Times New Roman" panose="02020603050405020304" pitchFamily="18" charset="0"/>
                <a:cs typeface="Times New Roman" panose="02020603050405020304" pitchFamily="18" charset="0"/>
              </a:rPr>
              <a:t>the need to strengthen trust.</a:t>
            </a:r>
            <a:br>
              <a:rPr lang="en-US" sz="2400" dirty="0">
                <a:latin typeface="Times New Roman" panose="02020603050405020304" pitchFamily="18" charset="0"/>
                <a:ea typeface="Times New Roman" panose="02020603050405020304" pitchFamily="18" charset="0"/>
                <a:cs typeface="Times New Roman" panose="02020603050405020304" pitchFamily="18" charset="0"/>
              </a:rPr>
            </a:br>
            <a:r>
              <a:rPr lang="en-US" sz="2400" dirty="0">
                <a:latin typeface="Times New Roman" panose="02020603050405020304" pitchFamily="18" charset="0"/>
                <a:ea typeface="Times New Roman" panose="02020603050405020304" pitchFamily="18" charset="0"/>
                <a:cs typeface="Times New Roman" panose="02020603050405020304" pitchFamily="18" charset="0"/>
              </a:rPr>
              <a:t>Communication errors, delays in</a:t>
            </a:r>
            <a:br>
              <a:rPr lang="ru-RU" sz="2400" dirty="0">
                <a:latin typeface="Times New Roman" panose="02020603050405020304" pitchFamily="18" charset="0"/>
                <a:ea typeface="Times New Roman" panose="02020603050405020304" pitchFamily="18" charset="0"/>
                <a:cs typeface="Times New Roman" panose="02020603050405020304" pitchFamily="18" charset="0"/>
              </a:rPr>
            </a:br>
            <a:r>
              <a:rPr lang="en-US" sz="2400" dirty="0">
                <a:latin typeface="Times New Roman" panose="02020603050405020304" pitchFamily="18" charset="0"/>
                <a:ea typeface="Times New Roman" panose="02020603050405020304" pitchFamily="18" charset="0"/>
                <a:cs typeface="Times New Roman" panose="02020603050405020304" pitchFamily="18" charset="0"/>
              </a:rPr>
              <a:t> data publication, and a lack of </a:t>
            </a:r>
            <a:br>
              <a:rPr lang="ru-RU" sz="2400" dirty="0">
                <a:latin typeface="Times New Roman" panose="02020603050405020304" pitchFamily="18" charset="0"/>
                <a:ea typeface="Times New Roman" panose="02020603050405020304" pitchFamily="18" charset="0"/>
                <a:cs typeface="Times New Roman" panose="02020603050405020304" pitchFamily="18" charset="0"/>
              </a:rPr>
            </a:br>
            <a:r>
              <a:rPr lang="en-US" sz="2400" dirty="0">
                <a:latin typeface="Times New Roman" panose="02020603050405020304" pitchFamily="18" charset="0"/>
                <a:ea typeface="Times New Roman" panose="02020603050405020304" pitchFamily="18" charset="0"/>
                <a:cs typeface="Times New Roman" panose="02020603050405020304" pitchFamily="18" charset="0"/>
              </a:rPr>
              <a:t>clear connection between producers </a:t>
            </a:r>
            <a:br>
              <a:rPr lang="ru-RU" sz="2400" dirty="0">
                <a:latin typeface="Times New Roman" panose="02020603050405020304" pitchFamily="18" charset="0"/>
                <a:ea typeface="Times New Roman" panose="02020603050405020304" pitchFamily="18" charset="0"/>
                <a:cs typeface="Times New Roman" panose="02020603050405020304" pitchFamily="18" charset="0"/>
              </a:rPr>
            </a:br>
            <a:r>
              <a:rPr lang="en-US" sz="2400" dirty="0">
                <a:latin typeface="Times New Roman" panose="02020603050405020304" pitchFamily="18" charset="0"/>
                <a:ea typeface="Times New Roman" panose="02020603050405020304" pitchFamily="18" charset="0"/>
                <a:cs typeface="Times New Roman" panose="02020603050405020304" pitchFamily="18" charset="0"/>
              </a:rPr>
              <a:t>and users can undermine the authority </a:t>
            </a:r>
            <a:br>
              <a:rPr lang="ru-RU" sz="2400" dirty="0">
                <a:latin typeface="Times New Roman" panose="02020603050405020304" pitchFamily="18" charset="0"/>
                <a:ea typeface="Times New Roman" panose="02020603050405020304" pitchFamily="18" charset="0"/>
                <a:cs typeface="Times New Roman" panose="02020603050405020304" pitchFamily="18" charset="0"/>
              </a:rPr>
            </a:br>
            <a:r>
              <a:rPr lang="en-US" sz="2400" dirty="0">
                <a:latin typeface="Times New Roman" panose="02020603050405020304" pitchFamily="18" charset="0"/>
                <a:ea typeface="Times New Roman" panose="02020603050405020304" pitchFamily="18" charset="0"/>
                <a:cs typeface="Times New Roman" panose="02020603050405020304" pitchFamily="18" charset="0"/>
              </a:rPr>
              <a:t>of national statistical offices.</a:t>
            </a:r>
          </a:p>
        </p:txBody>
      </p:sp>
      <p:sp>
        <p:nvSpPr>
          <p:cNvPr id="4" name="TextBox 3">
            <a:extLst>
              <a:ext uri="{FF2B5EF4-FFF2-40B4-BE49-F238E27FC236}">
                <a16:creationId xmlns:a16="http://schemas.microsoft.com/office/drawing/2014/main" id="{4742EC3F-9520-4F94-9665-782AB850E701}"/>
              </a:ext>
            </a:extLst>
          </p:cNvPr>
          <p:cNvSpPr txBox="1"/>
          <p:nvPr/>
        </p:nvSpPr>
        <p:spPr>
          <a:xfrm>
            <a:off x="179512" y="260648"/>
            <a:ext cx="6840760" cy="556434"/>
          </a:xfrm>
          <a:prstGeom prst="rect">
            <a:avLst/>
          </a:prstGeom>
          <a:noFill/>
        </p:spPr>
        <p:txBody>
          <a:bodyPr wrap="square" rtlCol="0">
            <a:spAutoFit/>
          </a:bodyPr>
          <a:lstStyle/>
          <a:p>
            <a:pPr indent="449580" algn="ctr">
              <a:lnSpc>
                <a:spcPct val="115000"/>
              </a:lnSpc>
              <a:spcAft>
                <a:spcPts val="0"/>
              </a:spcAft>
            </a:pPr>
            <a:r>
              <a:rPr lang="en-US" sz="2800" b="1" i="1" dirty="0">
                <a:latin typeface="Times New Roman" panose="02020603050405020304" pitchFamily="18" charset="0"/>
                <a:ea typeface="Times New Roman" panose="02020603050405020304" pitchFamily="18" charset="0"/>
                <a:cs typeface="Times New Roman" panose="02020603050405020304" pitchFamily="18" charset="0"/>
              </a:rPr>
              <a:t>The Issue of Trust in Statistics</a:t>
            </a:r>
          </a:p>
        </p:txBody>
      </p:sp>
      <p:sp>
        <p:nvSpPr>
          <p:cNvPr id="3" name="Прямоугольник 2"/>
          <p:cNvSpPr/>
          <p:nvPr/>
        </p:nvSpPr>
        <p:spPr>
          <a:xfrm>
            <a:off x="2339752" y="4437112"/>
            <a:ext cx="4572000" cy="246221"/>
          </a:xfrm>
          <a:prstGeom prst="rect">
            <a:avLst/>
          </a:prstGeom>
        </p:spPr>
        <p:txBody>
          <a:bodyPr>
            <a:spAutoFit/>
          </a:bodyPr>
          <a:lstStyle/>
          <a:p>
            <a:pPr algn="ctr"/>
            <a:r>
              <a:rPr lang="en-US" sz="1000" dirty="0">
                <a:solidFill>
                  <a:schemeClr val="bg1"/>
                </a:solidFill>
              </a:rPr>
              <a:t>HIGH-QUALITY AND TIMELY STATISTICS</a:t>
            </a:r>
          </a:p>
        </p:txBody>
      </p:sp>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8943" y="2996158"/>
            <a:ext cx="3530600" cy="2305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084899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755576" y="1916832"/>
            <a:ext cx="8208912" cy="3312368"/>
          </a:xfrm>
        </p:spPr>
        <p:txBody>
          <a:bodyPr>
            <a:noAutofit/>
          </a:bodyPr>
          <a:lstStyle/>
          <a:p>
            <a:pPr>
              <a:lnSpc>
                <a:spcPct val="150000"/>
              </a:lnSpc>
              <a:spcAft>
                <a:spcPts val="0"/>
              </a:spcAft>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In this regard, building a sustainable system of trust is possible only through open dialogue and partnership between statistical agencies and ministries and departments — as data producers — </a:t>
            </a:r>
            <a:br>
              <a:rPr lang="ru-RU" sz="2800" dirty="0">
                <a:latin typeface="Times New Roman" panose="02020603050405020304" pitchFamily="18" charset="0"/>
                <a:ea typeface="Times New Roman" panose="02020603050405020304" pitchFamily="18" charset="0"/>
                <a:cs typeface="Times New Roman" panose="02020603050405020304" pitchFamily="18" charset="0"/>
              </a:rPr>
            </a:br>
            <a:r>
              <a:rPr lang="en-US" sz="2800" dirty="0">
                <a:latin typeface="Times New Roman" panose="02020603050405020304" pitchFamily="18" charset="0"/>
                <a:ea typeface="Times New Roman" panose="02020603050405020304" pitchFamily="18" charset="0"/>
                <a:cs typeface="Times New Roman" panose="02020603050405020304" pitchFamily="18" charset="0"/>
              </a:rPr>
              <a:t>as well as the business community,</a:t>
            </a:r>
            <a:br>
              <a:rPr lang="ru-RU" sz="2800" dirty="0">
                <a:latin typeface="Times New Roman" panose="02020603050405020304" pitchFamily="18" charset="0"/>
                <a:ea typeface="Times New Roman" panose="02020603050405020304" pitchFamily="18" charset="0"/>
                <a:cs typeface="Times New Roman" panose="02020603050405020304" pitchFamily="18" charset="0"/>
              </a:rPr>
            </a:br>
            <a:r>
              <a:rPr lang="en-US" sz="2800" dirty="0">
                <a:latin typeface="Times New Roman" panose="02020603050405020304" pitchFamily="18" charset="0"/>
                <a:ea typeface="Times New Roman" panose="02020603050405020304" pitchFamily="18" charset="0"/>
                <a:cs typeface="Times New Roman" panose="02020603050405020304" pitchFamily="18" charset="0"/>
              </a:rPr>
              <a:t> researchers, and the general public </a:t>
            </a:r>
            <a:br>
              <a:rPr lang="ru-RU" sz="2800" dirty="0">
                <a:latin typeface="Times New Roman" panose="02020603050405020304" pitchFamily="18" charset="0"/>
                <a:ea typeface="Times New Roman" panose="02020603050405020304" pitchFamily="18" charset="0"/>
                <a:cs typeface="Times New Roman" panose="02020603050405020304" pitchFamily="18" charset="0"/>
              </a:rPr>
            </a:br>
            <a:r>
              <a:rPr lang="en-US" sz="2800" dirty="0">
                <a:latin typeface="Times New Roman" panose="02020603050405020304" pitchFamily="18" charset="0"/>
                <a:ea typeface="Times New Roman" panose="02020603050405020304" pitchFamily="18" charset="0"/>
                <a:cs typeface="Times New Roman" panose="02020603050405020304" pitchFamily="18" charset="0"/>
              </a:rPr>
              <a:t>— as information users.</a:t>
            </a:r>
          </a:p>
        </p:txBody>
      </p:sp>
      <p:sp>
        <p:nvSpPr>
          <p:cNvPr id="4" name="TextBox 3">
            <a:extLst>
              <a:ext uri="{FF2B5EF4-FFF2-40B4-BE49-F238E27FC236}">
                <a16:creationId xmlns:a16="http://schemas.microsoft.com/office/drawing/2014/main" id="{4742EC3F-9520-4F94-9665-782AB850E701}"/>
              </a:ext>
            </a:extLst>
          </p:cNvPr>
          <p:cNvSpPr txBox="1"/>
          <p:nvPr/>
        </p:nvSpPr>
        <p:spPr>
          <a:xfrm>
            <a:off x="179512" y="260648"/>
            <a:ext cx="6840760" cy="556434"/>
          </a:xfrm>
          <a:prstGeom prst="rect">
            <a:avLst/>
          </a:prstGeom>
          <a:noFill/>
        </p:spPr>
        <p:txBody>
          <a:bodyPr wrap="square" rtlCol="0">
            <a:spAutoFit/>
          </a:bodyPr>
          <a:lstStyle/>
          <a:p>
            <a:pPr indent="449580" algn="ctr">
              <a:lnSpc>
                <a:spcPct val="115000"/>
              </a:lnSpc>
              <a:spcAft>
                <a:spcPts val="0"/>
              </a:spcAft>
            </a:pPr>
            <a:r>
              <a:rPr lang="en-US" sz="2800" b="1" i="1" dirty="0">
                <a:latin typeface="Times New Roman" panose="02020603050405020304" pitchFamily="18" charset="0"/>
                <a:ea typeface="Times New Roman" panose="02020603050405020304" pitchFamily="18" charset="0"/>
                <a:cs typeface="Times New Roman" panose="02020603050405020304" pitchFamily="18" charset="0"/>
              </a:rPr>
              <a:t>The Issue of Trust in Statistics</a:t>
            </a:r>
          </a:p>
        </p:txBody>
      </p:sp>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152" y="3861048"/>
            <a:ext cx="3106855" cy="2448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849318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Публикации - Современные технологии управления">
            <a:extLst>
              <a:ext uri="{FF2B5EF4-FFF2-40B4-BE49-F238E27FC236}">
                <a16:creationId xmlns:a16="http://schemas.microsoft.com/office/drawing/2014/main" id="{7C93884D-AD81-4D33-AE2F-687F239058D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80112" y="1552900"/>
            <a:ext cx="3024336" cy="2452164"/>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idx="4294967295"/>
          </p:nvPr>
        </p:nvSpPr>
        <p:spPr>
          <a:xfrm>
            <a:off x="755576" y="1760757"/>
            <a:ext cx="8136904" cy="3756475"/>
          </a:xfrm>
        </p:spPr>
        <p:txBody>
          <a:bodyPr>
            <a:noAutofit/>
          </a:bodyPr>
          <a:lstStyle/>
          <a:p>
            <a:pPr>
              <a:lnSpc>
                <a:spcPct val="115000"/>
              </a:lnSpc>
              <a:spcAft>
                <a:spcPts val="0"/>
              </a:spcAft>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The Agency on Statistics of the </a:t>
            </a:r>
            <a:br>
              <a:rPr lang="en-US" sz="2800" dirty="0">
                <a:latin typeface="Times New Roman" panose="02020603050405020304" pitchFamily="18" charset="0"/>
                <a:ea typeface="Times New Roman" panose="02020603050405020304" pitchFamily="18" charset="0"/>
                <a:cs typeface="Times New Roman" panose="02020603050405020304" pitchFamily="18" charset="0"/>
              </a:rPr>
            </a:br>
            <a:r>
              <a:rPr lang="en-US" sz="2800" dirty="0">
                <a:latin typeface="Times New Roman" panose="02020603050405020304" pitchFamily="18" charset="0"/>
                <a:ea typeface="Times New Roman" panose="02020603050405020304" pitchFamily="18" charset="0"/>
                <a:cs typeface="Times New Roman" panose="02020603050405020304" pitchFamily="18" charset="0"/>
              </a:rPr>
              <a:t>Republic of Tajikistan regards</a:t>
            </a:r>
            <a:br>
              <a:rPr lang="en-US" sz="2800" dirty="0">
                <a:latin typeface="Times New Roman" panose="02020603050405020304" pitchFamily="18" charset="0"/>
                <a:ea typeface="Times New Roman" panose="02020603050405020304" pitchFamily="18" charset="0"/>
                <a:cs typeface="Times New Roman" panose="02020603050405020304" pitchFamily="18" charset="0"/>
              </a:rPr>
            </a:br>
            <a:r>
              <a:rPr lang="en-US" sz="2800" dirty="0">
                <a:latin typeface="Times New Roman" panose="02020603050405020304" pitchFamily="18" charset="0"/>
                <a:ea typeface="Times New Roman" panose="02020603050405020304" pitchFamily="18" charset="0"/>
                <a:cs typeface="Times New Roman" panose="02020603050405020304" pitchFamily="18" charset="0"/>
              </a:rPr>
              <a:t> users as key partners in the </a:t>
            </a:r>
            <a:br>
              <a:rPr lang="en-US" sz="2800" dirty="0">
                <a:latin typeface="Times New Roman" panose="02020603050405020304" pitchFamily="18" charset="0"/>
                <a:ea typeface="Times New Roman" panose="02020603050405020304" pitchFamily="18" charset="0"/>
                <a:cs typeface="Times New Roman" panose="02020603050405020304" pitchFamily="18" charset="0"/>
              </a:rPr>
            </a:br>
            <a:r>
              <a:rPr lang="en-US" sz="2800" dirty="0">
                <a:latin typeface="Times New Roman" panose="02020603050405020304" pitchFamily="18" charset="0"/>
                <a:ea typeface="Times New Roman" panose="02020603050405020304" pitchFamily="18" charset="0"/>
                <a:cs typeface="Times New Roman" panose="02020603050405020304" pitchFamily="18" charset="0"/>
              </a:rPr>
              <a:t>process of producing statistical </a:t>
            </a:r>
            <a:br>
              <a:rPr lang="en-US" sz="2800" dirty="0">
                <a:latin typeface="Times New Roman" panose="02020603050405020304" pitchFamily="18" charset="0"/>
                <a:ea typeface="Times New Roman" panose="02020603050405020304" pitchFamily="18" charset="0"/>
                <a:cs typeface="Times New Roman" panose="02020603050405020304" pitchFamily="18" charset="0"/>
              </a:rPr>
            </a:br>
            <a:r>
              <a:rPr lang="en-US" sz="2800" dirty="0">
                <a:latin typeface="Times New Roman" panose="02020603050405020304" pitchFamily="18" charset="0"/>
                <a:ea typeface="Times New Roman" panose="02020603050405020304" pitchFamily="18" charset="0"/>
                <a:cs typeface="Times New Roman" panose="02020603050405020304" pitchFamily="18" charset="0"/>
              </a:rPr>
              <a:t>information.</a:t>
            </a:r>
            <a:br>
              <a:rPr lang="en-US" sz="2800" dirty="0">
                <a:latin typeface="Times New Roman" panose="02020603050405020304" pitchFamily="18" charset="0"/>
                <a:ea typeface="Times New Roman" panose="02020603050405020304" pitchFamily="18" charset="0"/>
                <a:cs typeface="Times New Roman" panose="02020603050405020304" pitchFamily="18" charset="0"/>
              </a:rPr>
            </a:br>
            <a:r>
              <a:rPr lang="en-US" sz="2800" dirty="0">
                <a:latin typeface="Times New Roman" panose="02020603050405020304" pitchFamily="18" charset="0"/>
                <a:ea typeface="Times New Roman" panose="02020603050405020304" pitchFamily="18" charset="0"/>
                <a:cs typeface="Times New Roman" panose="02020603050405020304" pitchFamily="18" charset="0"/>
              </a:rPr>
              <a:t>Trust is built not only through the publication of data, but also through the ability to explain, accompany, and adapt it to the needs of different categories of users.</a:t>
            </a:r>
          </a:p>
        </p:txBody>
      </p:sp>
      <p:sp>
        <p:nvSpPr>
          <p:cNvPr id="4" name="TextBox 3">
            <a:extLst>
              <a:ext uri="{FF2B5EF4-FFF2-40B4-BE49-F238E27FC236}">
                <a16:creationId xmlns:a16="http://schemas.microsoft.com/office/drawing/2014/main" id="{4742EC3F-9520-4F94-9665-782AB850E701}"/>
              </a:ext>
            </a:extLst>
          </p:cNvPr>
          <p:cNvSpPr txBox="1"/>
          <p:nvPr/>
        </p:nvSpPr>
        <p:spPr>
          <a:xfrm>
            <a:off x="179512" y="44624"/>
            <a:ext cx="6840760" cy="954107"/>
          </a:xfrm>
          <a:prstGeom prst="rect">
            <a:avLst/>
          </a:prstGeom>
          <a:noFill/>
        </p:spPr>
        <p:txBody>
          <a:bodyPr wrap="square" rtlCol="0">
            <a:spAutoFit/>
          </a:bodyPr>
          <a:lstStyle/>
          <a:p>
            <a:pPr algn="ctr"/>
            <a:r>
              <a:rPr lang="en-US" sz="2800" b="1" i="1" dirty="0">
                <a:latin typeface="Times New Roman" panose="02020603050405020304" pitchFamily="18" charset="0"/>
                <a:ea typeface="Times New Roman" panose="02020603050405020304" pitchFamily="18" charset="0"/>
              </a:rPr>
              <a:t>Interaction with Users of Statistical Information</a:t>
            </a:r>
          </a:p>
        </p:txBody>
      </p:sp>
    </p:spTree>
    <p:extLst>
      <p:ext uri="{BB962C8B-B14F-4D97-AF65-F5344CB8AC3E}">
        <p14:creationId xmlns:p14="http://schemas.microsoft.com/office/powerpoint/2010/main" val="29413271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539552" y="998730"/>
            <a:ext cx="6048672" cy="5382597"/>
          </a:xfrm>
        </p:spPr>
        <p:txBody>
          <a:bodyPr>
            <a:noAutofit/>
          </a:bodyPr>
          <a:lstStyle/>
          <a:p>
            <a:pPr>
              <a:lnSpc>
                <a:spcPct val="115000"/>
              </a:lnSpc>
              <a:spcAft>
                <a:spcPts val="0"/>
              </a:spcAft>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In this regard, the Agency is implementing:– mechanisms for direct feedback through user surveys,– upgraded analytical sections on the official web portal,– personalized user accounts,– thematic statistical bulletins, and interactive dashboards for public administration bodies.</a:t>
            </a:r>
            <a:endParaRPr lang="ru-RU" sz="20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4742EC3F-9520-4F94-9665-782AB850E701}"/>
              </a:ext>
            </a:extLst>
          </p:cNvPr>
          <p:cNvSpPr txBox="1"/>
          <p:nvPr/>
        </p:nvSpPr>
        <p:spPr>
          <a:xfrm>
            <a:off x="179512" y="44624"/>
            <a:ext cx="6840760" cy="954107"/>
          </a:xfrm>
          <a:prstGeom prst="rect">
            <a:avLst/>
          </a:prstGeom>
          <a:noFill/>
        </p:spPr>
        <p:txBody>
          <a:bodyPr wrap="square" rtlCol="0">
            <a:spAutoFit/>
          </a:bodyPr>
          <a:lstStyle/>
          <a:p>
            <a:pPr algn="ctr"/>
            <a:r>
              <a:rPr lang="en-US" sz="2800" b="1" i="1" dirty="0">
                <a:latin typeface="Times New Roman" panose="02020603050405020304" pitchFamily="18" charset="0"/>
                <a:ea typeface="Times New Roman" panose="02020603050405020304" pitchFamily="18" charset="0"/>
              </a:rPr>
              <a:t>Interaction with Users of Statistical Information</a:t>
            </a:r>
          </a:p>
        </p:txBody>
      </p:sp>
      <p:pic>
        <p:nvPicPr>
          <p:cNvPr id="5" name="Picture 10" descr="C:\Users\HP\AppData\Local\Packages\Microsoft.Windows.Photos_8wekyb3d8bbwe\TempState\ShareServiceTempFolder\Снимок экрана (78).jpe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60231" y="1004835"/>
            <a:ext cx="1080120" cy="204989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4" descr="C:\Users\HP\AppData\Local\Packages\Microsoft.Windows.Photos_8wekyb3d8bbwe\TempState\ShareServiceTempFolder\Снимок экрана (80).jpe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7812359" y="1026991"/>
            <a:ext cx="1071809" cy="206968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0" descr="C:\Users\HP\AppData\Local\Packages\Microsoft.Windows.Photos_8wekyb3d8bbwe\TempState\ShareServiceTempFolder\Снимок экрана (85).jpe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94724" y="3229042"/>
            <a:ext cx="2235272" cy="31150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48658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539552" y="1052736"/>
            <a:ext cx="6624736" cy="5040560"/>
          </a:xfrm>
        </p:spPr>
        <p:txBody>
          <a:bodyPr>
            <a:noAutofit/>
          </a:bodyPr>
          <a:lstStyle/>
          <a:p>
            <a:pPr>
              <a:lnSpc>
                <a:spcPct val="115000"/>
              </a:lnSpc>
              <a:spcAft>
                <a:spcPts val="0"/>
              </a:spcAft>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An important role is played by engagement with the business and scientific communities. Requests for the development of new indicators — for example, in the areas of climate change, energy, investment, and adaptation to international agreements — are formed, in part, through dialogue with users. We adhere to the principle that “statistics should be produced where </a:t>
            </a:r>
            <a:br>
              <a:rPr lang="ru-RU" sz="2800" dirty="0">
                <a:latin typeface="Times New Roman" panose="02020603050405020304" pitchFamily="18" charset="0"/>
                <a:ea typeface="Times New Roman" panose="02020603050405020304" pitchFamily="18" charset="0"/>
                <a:cs typeface="Times New Roman" panose="02020603050405020304" pitchFamily="18" charset="0"/>
              </a:rPr>
            </a:br>
            <a:r>
              <a:rPr lang="en-US" sz="2800" dirty="0">
                <a:latin typeface="Times New Roman" panose="02020603050405020304" pitchFamily="18" charset="0"/>
                <a:ea typeface="Times New Roman" panose="02020603050405020304" pitchFamily="18" charset="0"/>
                <a:cs typeface="Times New Roman" panose="02020603050405020304" pitchFamily="18" charset="0"/>
              </a:rPr>
              <a:t>they are in demand.”</a:t>
            </a:r>
          </a:p>
        </p:txBody>
      </p:sp>
      <p:sp>
        <p:nvSpPr>
          <p:cNvPr id="4" name="TextBox 3">
            <a:extLst>
              <a:ext uri="{FF2B5EF4-FFF2-40B4-BE49-F238E27FC236}">
                <a16:creationId xmlns:a16="http://schemas.microsoft.com/office/drawing/2014/main" id="{4742EC3F-9520-4F94-9665-782AB850E701}"/>
              </a:ext>
            </a:extLst>
          </p:cNvPr>
          <p:cNvSpPr txBox="1"/>
          <p:nvPr/>
        </p:nvSpPr>
        <p:spPr>
          <a:xfrm>
            <a:off x="107504" y="0"/>
            <a:ext cx="6840760" cy="954107"/>
          </a:xfrm>
          <a:prstGeom prst="rect">
            <a:avLst/>
          </a:prstGeom>
          <a:noFill/>
        </p:spPr>
        <p:txBody>
          <a:bodyPr wrap="square" rtlCol="0">
            <a:spAutoFit/>
          </a:bodyPr>
          <a:lstStyle/>
          <a:p>
            <a:pPr algn="ctr"/>
            <a:r>
              <a:rPr lang="en-US" sz="2800" b="1" i="1" dirty="0">
                <a:latin typeface="Times New Roman" panose="02020603050405020304" pitchFamily="18" charset="0"/>
              </a:rPr>
              <a:t>Interaction with Users of Statistical Information</a:t>
            </a:r>
          </a:p>
        </p:txBody>
      </p:sp>
      <p:pic>
        <p:nvPicPr>
          <p:cNvPr id="5" name="Picture 12" descr="C:\Users\HP\AppData\Local\Packages\Microsoft.Windows.Photos_8wekyb3d8bbwe\TempState\ShareServiceTempFolder\Снимок экрана (79).jpe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08304" y="1124743"/>
            <a:ext cx="1656184" cy="3341582"/>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97524" y="4535528"/>
            <a:ext cx="2243137" cy="1176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552644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Региональная PR-кампания: подготовка, цели, оценка пиара в регионах | Блог  СКАН-Интерфакс">
            <a:extLst>
              <a:ext uri="{FF2B5EF4-FFF2-40B4-BE49-F238E27FC236}">
                <a16:creationId xmlns:a16="http://schemas.microsoft.com/office/drawing/2014/main" id="{8C005F2A-A06D-4B78-B79C-CE962E6E487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60032" y="1916832"/>
            <a:ext cx="4090828" cy="1984813"/>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idx="4294967295"/>
          </p:nvPr>
        </p:nvSpPr>
        <p:spPr>
          <a:xfrm>
            <a:off x="539552" y="1556792"/>
            <a:ext cx="8208912" cy="4392488"/>
          </a:xfrm>
        </p:spPr>
        <p:txBody>
          <a:bodyPr>
            <a:noAutofit/>
          </a:bodyPr>
          <a:lstStyle/>
          <a:p>
            <a:pPr>
              <a:lnSpc>
                <a:spcPct val="100000"/>
              </a:lnSpc>
              <a:spcAft>
                <a:spcPts val="0"/>
              </a:spcAft>
            </a:pPr>
            <a:r>
              <a:rPr lang="en-US" sz="2400" dirty="0">
                <a:latin typeface="Times New Roman" panose="02020603050405020304" pitchFamily="18" charset="0"/>
                <a:ea typeface="Times New Roman" panose="02020603050405020304" pitchFamily="18" charset="0"/>
                <a:cs typeface="Times New Roman" panose="02020603050405020304" pitchFamily="18" charset="0"/>
              </a:rPr>
              <a:t>Equally important is communication with ministries and organizations that serve as providers of administrative data. Based on the </a:t>
            </a:r>
            <a:br>
              <a:rPr lang="en-US" sz="2400" dirty="0">
                <a:latin typeface="Times New Roman" panose="02020603050405020304" pitchFamily="18" charset="0"/>
                <a:ea typeface="Times New Roman" panose="02020603050405020304" pitchFamily="18" charset="0"/>
                <a:cs typeface="Times New Roman" panose="02020603050405020304" pitchFamily="18" charset="0"/>
              </a:rPr>
            </a:br>
            <a:r>
              <a:rPr lang="en-US" sz="2400" dirty="0">
                <a:latin typeface="Times New Roman" panose="02020603050405020304" pitchFamily="18" charset="0"/>
                <a:ea typeface="Times New Roman" panose="02020603050405020304" pitchFamily="18" charset="0"/>
                <a:cs typeface="Times New Roman" panose="02020603050405020304" pitchFamily="18" charset="0"/>
              </a:rPr>
              <a:t>Agency’s coordinating </a:t>
            </a:r>
            <a:br>
              <a:rPr lang="en-US" sz="2400" dirty="0">
                <a:latin typeface="Times New Roman" panose="02020603050405020304" pitchFamily="18" charset="0"/>
                <a:ea typeface="Times New Roman" panose="02020603050405020304" pitchFamily="18" charset="0"/>
                <a:cs typeface="Times New Roman" panose="02020603050405020304" pitchFamily="18" charset="0"/>
              </a:rPr>
            </a:br>
            <a:r>
              <a:rPr lang="en-US" sz="2400" dirty="0">
                <a:latin typeface="Times New Roman" panose="02020603050405020304" pitchFamily="18" charset="0"/>
                <a:ea typeface="Times New Roman" panose="02020603050405020304" pitchFamily="18" charset="0"/>
                <a:cs typeface="Times New Roman" panose="02020603050405020304" pitchFamily="18" charset="0"/>
              </a:rPr>
              <a:t>role, a multi-level </a:t>
            </a:r>
            <a:br>
              <a:rPr lang="en-US" sz="2400" dirty="0">
                <a:latin typeface="Times New Roman" panose="02020603050405020304" pitchFamily="18" charset="0"/>
                <a:ea typeface="Times New Roman" panose="02020603050405020304" pitchFamily="18" charset="0"/>
                <a:cs typeface="Times New Roman" panose="02020603050405020304" pitchFamily="18" charset="0"/>
              </a:rPr>
            </a:br>
            <a:r>
              <a:rPr lang="en-US" sz="2400" dirty="0">
                <a:latin typeface="Times New Roman" panose="02020603050405020304" pitchFamily="18" charset="0"/>
                <a:ea typeface="Times New Roman" panose="02020603050405020304" pitchFamily="18" charset="0"/>
                <a:cs typeface="Times New Roman" panose="02020603050405020304" pitchFamily="18" charset="0"/>
              </a:rPr>
              <a:t>interaction system is</a:t>
            </a:r>
            <a:br>
              <a:rPr lang="en-US" sz="2400" dirty="0">
                <a:latin typeface="Times New Roman" panose="02020603050405020304" pitchFamily="18" charset="0"/>
                <a:ea typeface="Times New Roman" panose="02020603050405020304" pitchFamily="18" charset="0"/>
                <a:cs typeface="Times New Roman" panose="02020603050405020304" pitchFamily="18" charset="0"/>
              </a:rPr>
            </a:br>
            <a:r>
              <a:rPr lang="en-US" sz="2400" dirty="0">
                <a:latin typeface="Times New Roman" panose="02020603050405020304" pitchFamily="18" charset="0"/>
                <a:ea typeface="Times New Roman" panose="02020603050405020304" pitchFamily="18" charset="0"/>
                <a:cs typeface="Times New Roman" panose="02020603050405020304" pitchFamily="18" charset="0"/>
              </a:rPr>
              <a:t> being established, </a:t>
            </a:r>
            <a:br>
              <a:rPr lang="en-US" sz="2400" dirty="0">
                <a:latin typeface="Times New Roman" panose="02020603050405020304" pitchFamily="18" charset="0"/>
                <a:ea typeface="Times New Roman" panose="02020603050405020304" pitchFamily="18" charset="0"/>
                <a:cs typeface="Times New Roman" panose="02020603050405020304" pitchFamily="18" charset="0"/>
              </a:rPr>
            </a:br>
            <a:r>
              <a:rPr lang="en-US" sz="2400" dirty="0">
                <a:latin typeface="Times New Roman" panose="02020603050405020304" pitchFamily="18" charset="0"/>
                <a:ea typeface="Times New Roman" panose="02020603050405020304" pitchFamily="18" charset="0"/>
                <a:cs typeface="Times New Roman" panose="02020603050405020304" pitchFamily="18" charset="0"/>
              </a:rPr>
              <a:t>which includes:</a:t>
            </a:r>
            <a:r>
              <a:rPr lang="ru-RU" sz="2400" dirty="0">
                <a:latin typeface="Times New Roman" panose="02020603050405020304" pitchFamily="18" charset="0"/>
                <a:ea typeface="Times New Roman" panose="02020603050405020304" pitchFamily="18" charset="0"/>
                <a:cs typeface="Times New Roman" panose="02020603050405020304" pitchFamily="18" charset="0"/>
              </a:rPr>
              <a:t> </a:t>
            </a:r>
            <a:br>
              <a:rPr lang="ru-RU" sz="2400" dirty="0">
                <a:latin typeface="Times New Roman" panose="02020603050405020304" pitchFamily="18" charset="0"/>
                <a:ea typeface="Times New Roman" panose="02020603050405020304" pitchFamily="18" charset="0"/>
                <a:cs typeface="Times New Roman" panose="02020603050405020304" pitchFamily="18" charset="0"/>
              </a:rPr>
            </a:br>
            <a:r>
              <a:rPr lang="ru-RU" sz="2400" dirty="0">
                <a:latin typeface="Times New Roman" panose="02020603050405020304" pitchFamily="18" charset="0"/>
                <a:ea typeface="Times New Roman" panose="02020603050405020304" pitchFamily="18" charset="0"/>
                <a:cs typeface="Times New Roman" panose="02020603050405020304" pitchFamily="18" charset="0"/>
              </a:rPr>
              <a: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standardization of terminology,</a:t>
            </a:r>
            <a:br>
              <a:rPr lang="en-US" sz="2400" dirty="0">
                <a:latin typeface="Times New Roman" panose="02020603050405020304" pitchFamily="18" charset="0"/>
                <a:ea typeface="Times New Roman" panose="02020603050405020304" pitchFamily="18" charset="0"/>
                <a:cs typeface="Times New Roman" panose="02020603050405020304" pitchFamily="18" charset="0"/>
              </a:rPr>
            </a:br>
            <a:r>
              <a:rPr lang="ru-RU" sz="2400" dirty="0">
                <a:latin typeface="Times New Roman" panose="02020603050405020304" pitchFamily="18" charset="0"/>
                <a:ea typeface="Times New Roman" panose="02020603050405020304" pitchFamily="18" charset="0"/>
                <a:cs typeface="Times New Roman" panose="02020603050405020304" pitchFamily="18" charset="0"/>
              </a:rPr>
              <a: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implementation of uniform standards </a:t>
            </a:r>
            <a:br>
              <a:rPr lang="ru-RU" sz="2400" dirty="0">
                <a:latin typeface="Times New Roman" panose="02020603050405020304" pitchFamily="18" charset="0"/>
                <a:ea typeface="Times New Roman" panose="02020603050405020304" pitchFamily="18" charset="0"/>
                <a:cs typeface="Times New Roman" panose="02020603050405020304" pitchFamily="18" charset="0"/>
              </a:rPr>
            </a:br>
            <a:r>
              <a:rPr lang="en-US" sz="2400" dirty="0">
                <a:latin typeface="Times New Roman" panose="02020603050405020304" pitchFamily="18" charset="0"/>
                <a:ea typeface="Times New Roman" panose="02020603050405020304" pitchFamily="18" charset="0"/>
                <a:cs typeface="Times New Roman" panose="02020603050405020304" pitchFamily="18" charset="0"/>
              </a:rPr>
              <a:t>for data collection and exchange,</a:t>
            </a:r>
            <a:br>
              <a:rPr lang="en-US" sz="2400" dirty="0">
                <a:latin typeface="Times New Roman" panose="02020603050405020304" pitchFamily="18" charset="0"/>
                <a:ea typeface="Times New Roman" panose="02020603050405020304" pitchFamily="18" charset="0"/>
                <a:cs typeface="Times New Roman" panose="02020603050405020304" pitchFamily="18" charset="0"/>
              </a:rPr>
            </a:br>
            <a:r>
              <a:rPr lang="ru-RU" sz="2400" dirty="0">
                <a:latin typeface="Times New Roman" panose="02020603050405020304" pitchFamily="18" charset="0"/>
                <a:ea typeface="Times New Roman" panose="02020603050405020304" pitchFamily="18" charset="0"/>
                <a:cs typeface="Times New Roman" panose="02020603050405020304" pitchFamily="18" charset="0"/>
              </a:rPr>
              <a: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development of inter-agency </a:t>
            </a:r>
            <a:br>
              <a:rPr lang="en-US" sz="2400" dirty="0">
                <a:latin typeface="Times New Roman" panose="02020603050405020304" pitchFamily="18" charset="0"/>
                <a:ea typeface="Times New Roman" panose="02020603050405020304" pitchFamily="18" charset="0"/>
                <a:cs typeface="Times New Roman" panose="02020603050405020304" pitchFamily="18" charset="0"/>
              </a:rPr>
            </a:br>
            <a:r>
              <a:rPr lang="en-US" sz="2400" dirty="0">
                <a:latin typeface="Times New Roman" panose="02020603050405020304" pitchFamily="18" charset="0"/>
                <a:ea typeface="Times New Roman" panose="02020603050405020304" pitchFamily="18" charset="0"/>
                <a:cs typeface="Times New Roman" panose="02020603050405020304" pitchFamily="18" charset="0"/>
              </a:rPr>
              <a:t>integration mechanisms,</a:t>
            </a:r>
            <a:br>
              <a:rPr lang="en-US" sz="2400" dirty="0">
                <a:latin typeface="Times New Roman" panose="02020603050405020304" pitchFamily="18" charset="0"/>
                <a:ea typeface="Times New Roman" panose="02020603050405020304" pitchFamily="18" charset="0"/>
                <a:cs typeface="Times New Roman" panose="02020603050405020304" pitchFamily="18" charset="0"/>
              </a:rPr>
            </a:br>
            <a:r>
              <a:rPr lang="ru-RU" sz="2400" dirty="0">
                <a:latin typeface="Times New Roman" panose="02020603050405020304" pitchFamily="18" charset="0"/>
                <a:ea typeface="Times New Roman" panose="02020603050405020304" pitchFamily="18" charset="0"/>
                <a:cs typeface="Times New Roman" panose="02020603050405020304" pitchFamily="18" charset="0"/>
              </a:rPr>
              <a: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transition to a platform-based system </a:t>
            </a:r>
            <a:br>
              <a:rPr lang="en-US" sz="2400" dirty="0">
                <a:latin typeface="Times New Roman" panose="02020603050405020304" pitchFamily="18" charset="0"/>
                <a:ea typeface="Times New Roman" panose="02020603050405020304" pitchFamily="18" charset="0"/>
                <a:cs typeface="Times New Roman" panose="02020603050405020304" pitchFamily="18" charset="0"/>
              </a:rPr>
            </a:br>
            <a:r>
              <a:rPr lang="en-US" sz="2400" dirty="0">
                <a:latin typeface="Times New Roman" panose="02020603050405020304" pitchFamily="18" charset="0"/>
                <a:ea typeface="Times New Roman" panose="02020603050405020304" pitchFamily="18" charset="0"/>
                <a:cs typeface="Times New Roman" panose="02020603050405020304" pitchFamily="18" charset="0"/>
              </a:rPr>
              <a:t>for managing statistical processes</a:t>
            </a:r>
            <a:endParaRPr lang="ru-RU" sz="2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4742EC3F-9520-4F94-9665-782AB850E701}"/>
              </a:ext>
            </a:extLst>
          </p:cNvPr>
          <p:cNvSpPr txBox="1"/>
          <p:nvPr/>
        </p:nvSpPr>
        <p:spPr>
          <a:xfrm>
            <a:off x="179512" y="44624"/>
            <a:ext cx="6840760" cy="523220"/>
          </a:xfrm>
          <a:prstGeom prst="rect">
            <a:avLst/>
          </a:prstGeom>
          <a:noFill/>
        </p:spPr>
        <p:txBody>
          <a:bodyPr wrap="square" rtlCol="0">
            <a:spAutoFit/>
          </a:bodyPr>
          <a:lstStyle/>
          <a:p>
            <a:pPr indent="449580" algn="ctr">
              <a:spcAft>
                <a:spcPts val="0"/>
              </a:spcAft>
            </a:pPr>
            <a:r>
              <a:rPr lang="en-US" sz="2800" b="1" i="1" dirty="0">
                <a:latin typeface="Times New Roman" panose="02020603050405020304" pitchFamily="18" charset="0"/>
              </a:rPr>
              <a:t>Interaction with Producers of Statistics</a:t>
            </a:r>
          </a:p>
        </p:txBody>
      </p:sp>
      <p:pic>
        <p:nvPicPr>
          <p:cNvPr id="5" name="Объект 6">
            <a:extLst>
              <a:ext uri="{FF2B5EF4-FFF2-40B4-BE49-F238E27FC236}">
                <a16:creationId xmlns:a16="http://schemas.microsoft.com/office/drawing/2014/main" id="{AD86747C-DD7B-467B-B8A9-AEF54F22F44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33664" y="4619580"/>
            <a:ext cx="1102832" cy="1932407"/>
          </a:xfrm>
          <a:prstGeom prst="rect">
            <a:avLst/>
          </a:prstGeom>
        </p:spPr>
      </p:pic>
      <p:sp>
        <p:nvSpPr>
          <p:cNvPr id="6" name="Стрелка: вправо 10">
            <a:extLst>
              <a:ext uri="{FF2B5EF4-FFF2-40B4-BE49-F238E27FC236}">
                <a16:creationId xmlns:a16="http://schemas.microsoft.com/office/drawing/2014/main" id="{CC846276-5E06-4280-BA1E-23C06F0AD12E}"/>
              </a:ext>
            </a:extLst>
          </p:cNvPr>
          <p:cNvSpPr/>
          <p:nvPr/>
        </p:nvSpPr>
        <p:spPr>
          <a:xfrm>
            <a:off x="6040901" y="4869001"/>
            <a:ext cx="403307" cy="140744"/>
          </a:xfrm>
          <a:prstGeom prst="rightArrow">
            <a:avLst>
              <a:gd name="adj1" fmla="val 28454"/>
              <a:gd name="adj2" fmla="val 8046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Рисунок 6">
            <a:extLst>
              <a:ext uri="{FF2B5EF4-FFF2-40B4-BE49-F238E27FC236}">
                <a16:creationId xmlns:a16="http://schemas.microsoft.com/office/drawing/2014/main" id="{20F43498-198D-42C9-9C18-52F0189E760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59985" y="5460051"/>
            <a:ext cx="452175" cy="493561"/>
          </a:xfrm>
          <a:prstGeom prst="rect">
            <a:avLst/>
          </a:prstGeom>
        </p:spPr>
      </p:pic>
      <p:pic>
        <p:nvPicPr>
          <p:cNvPr id="8" name="Рисунок 7">
            <a:extLst>
              <a:ext uri="{FF2B5EF4-FFF2-40B4-BE49-F238E27FC236}">
                <a16:creationId xmlns:a16="http://schemas.microsoft.com/office/drawing/2014/main" id="{20F43498-198D-42C9-9C18-52F0189E760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59985" y="6186147"/>
            <a:ext cx="452175" cy="493561"/>
          </a:xfrm>
          <a:prstGeom prst="rect">
            <a:avLst/>
          </a:prstGeom>
        </p:spPr>
      </p:pic>
      <p:pic>
        <p:nvPicPr>
          <p:cNvPr id="9" name="Рисунок 8">
            <a:extLst>
              <a:ext uri="{FF2B5EF4-FFF2-40B4-BE49-F238E27FC236}">
                <a16:creationId xmlns:a16="http://schemas.microsoft.com/office/drawing/2014/main" id="{20F43498-198D-42C9-9C18-52F0189E760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59985" y="4762964"/>
            <a:ext cx="452175" cy="493561"/>
          </a:xfrm>
          <a:prstGeom prst="rect">
            <a:avLst/>
          </a:prstGeom>
        </p:spPr>
      </p:pic>
      <p:sp>
        <p:nvSpPr>
          <p:cNvPr id="10" name="Стрелка: вправо 10">
            <a:extLst>
              <a:ext uri="{FF2B5EF4-FFF2-40B4-BE49-F238E27FC236}">
                <a16:creationId xmlns:a16="http://schemas.microsoft.com/office/drawing/2014/main" id="{CC846276-5E06-4280-BA1E-23C06F0AD12E}"/>
              </a:ext>
            </a:extLst>
          </p:cNvPr>
          <p:cNvSpPr/>
          <p:nvPr/>
        </p:nvSpPr>
        <p:spPr>
          <a:xfrm>
            <a:off x="6040901" y="5575648"/>
            <a:ext cx="403307" cy="140744"/>
          </a:xfrm>
          <a:prstGeom prst="rightArrow">
            <a:avLst>
              <a:gd name="adj1" fmla="val 28454"/>
              <a:gd name="adj2" fmla="val 8046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Стрелка: вправо 10">
            <a:extLst>
              <a:ext uri="{FF2B5EF4-FFF2-40B4-BE49-F238E27FC236}">
                <a16:creationId xmlns:a16="http://schemas.microsoft.com/office/drawing/2014/main" id="{CC846276-5E06-4280-BA1E-23C06F0AD12E}"/>
              </a:ext>
            </a:extLst>
          </p:cNvPr>
          <p:cNvSpPr/>
          <p:nvPr/>
        </p:nvSpPr>
        <p:spPr>
          <a:xfrm>
            <a:off x="6040901" y="6295728"/>
            <a:ext cx="403307" cy="140744"/>
          </a:xfrm>
          <a:prstGeom prst="rightArrow">
            <a:avLst>
              <a:gd name="adj1" fmla="val 28454"/>
              <a:gd name="adj2" fmla="val 8046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Стрелка: вправо 10">
            <a:extLst>
              <a:ext uri="{FF2B5EF4-FFF2-40B4-BE49-F238E27FC236}">
                <a16:creationId xmlns:a16="http://schemas.microsoft.com/office/drawing/2014/main" id="{CC846276-5E06-4280-BA1E-23C06F0AD12E}"/>
              </a:ext>
            </a:extLst>
          </p:cNvPr>
          <p:cNvSpPr/>
          <p:nvPr/>
        </p:nvSpPr>
        <p:spPr>
          <a:xfrm>
            <a:off x="7697085" y="5585783"/>
            <a:ext cx="403307" cy="140744"/>
          </a:xfrm>
          <a:prstGeom prst="rightArrow">
            <a:avLst>
              <a:gd name="adj1" fmla="val 28454"/>
              <a:gd name="adj2" fmla="val 8046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Рисунок 12">
            <a:extLst>
              <a:ext uri="{FF2B5EF4-FFF2-40B4-BE49-F238E27FC236}">
                <a16:creationId xmlns:a16="http://schemas.microsoft.com/office/drawing/2014/main" id="{D5DB13B0-AA7F-4F86-9FFA-064C44280A16}"/>
              </a:ext>
            </a:extLst>
          </p:cNvPr>
          <p:cNvPicPr>
            <a:picLocks noChangeAspect="1"/>
          </p:cNvPicPr>
          <p:nvPr/>
        </p:nvPicPr>
        <p:blipFill>
          <a:blip r:embed="rId6"/>
          <a:stretch>
            <a:fillRect/>
          </a:stretch>
        </p:blipFill>
        <p:spPr>
          <a:xfrm>
            <a:off x="6667904" y="4862360"/>
            <a:ext cx="928432" cy="158758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5777836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755576" y="1475227"/>
            <a:ext cx="8280920" cy="2817869"/>
          </a:xfrm>
        </p:spPr>
        <p:txBody>
          <a:bodyPr>
            <a:noAutofit/>
          </a:bodyPr>
          <a:lstStyle/>
          <a:p>
            <a:pPr>
              <a:lnSpc>
                <a:spcPct val="115000"/>
              </a:lnSpc>
              <a:spcAft>
                <a:spcPts val="0"/>
              </a:spcAft>
            </a:pPr>
            <a:r>
              <a:rPr lang="en-US" sz="2400" dirty="0">
                <a:latin typeface="Times New Roman" panose="02020603050405020304" pitchFamily="18" charset="0"/>
                <a:ea typeface="Times New Roman" panose="02020603050405020304" pitchFamily="18" charset="0"/>
                <a:cs typeface="Times New Roman" panose="02020603050405020304" pitchFamily="18" charset="0"/>
              </a:rPr>
              <a:t>As part of the digitalization of the national statistical system, electronic channels for information transfer with ministries and agencies are being implemented.</a:t>
            </a:r>
            <a:br>
              <a:rPr lang="en-US" sz="2400" dirty="0">
                <a:latin typeface="Times New Roman" panose="02020603050405020304" pitchFamily="18" charset="0"/>
                <a:ea typeface="Times New Roman" panose="02020603050405020304" pitchFamily="18" charset="0"/>
                <a:cs typeface="Times New Roman" panose="02020603050405020304" pitchFamily="18" charset="0"/>
              </a:rPr>
            </a:br>
            <a:r>
              <a:rPr lang="en-US" sz="2400" dirty="0">
                <a:latin typeface="Times New Roman" panose="02020603050405020304" pitchFamily="18" charset="0"/>
                <a:ea typeface="Times New Roman" panose="02020603050405020304" pitchFamily="18" charset="0"/>
                <a:cs typeface="Times New Roman" panose="02020603050405020304" pitchFamily="18" charset="0"/>
              </a:rPr>
              <a:t>The use of structured data exchange methods improves accuracy and reduces data processing time. This approach not only reduces the burden on respondents but also improves coordination in preparing reports for national projects and international commitments, including indicators for the Sustainable Development Goals and the Paris Agreement</a:t>
            </a:r>
          </a:p>
        </p:txBody>
      </p:sp>
      <p:sp>
        <p:nvSpPr>
          <p:cNvPr id="4" name="TextBox 3">
            <a:extLst>
              <a:ext uri="{FF2B5EF4-FFF2-40B4-BE49-F238E27FC236}">
                <a16:creationId xmlns:a16="http://schemas.microsoft.com/office/drawing/2014/main" id="{4742EC3F-9520-4F94-9665-782AB850E701}"/>
              </a:ext>
            </a:extLst>
          </p:cNvPr>
          <p:cNvSpPr txBox="1"/>
          <p:nvPr/>
        </p:nvSpPr>
        <p:spPr>
          <a:xfrm>
            <a:off x="179512" y="241484"/>
            <a:ext cx="6840760" cy="523220"/>
          </a:xfrm>
          <a:prstGeom prst="rect">
            <a:avLst/>
          </a:prstGeom>
          <a:noFill/>
        </p:spPr>
        <p:txBody>
          <a:bodyPr wrap="square" rtlCol="0">
            <a:spAutoFit/>
          </a:bodyPr>
          <a:lstStyle/>
          <a:p>
            <a:pPr indent="449580" algn="ctr">
              <a:spcAft>
                <a:spcPts val="0"/>
              </a:spcAft>
            </a:pPr>
            <a:r>
              <a:rPr lang="en-US" sz="2800" b="1" i="1" dirty="0">
                <a:latin typeface="Times New Roman" panose="02020603050405020304" pitchFamily="18" charset="0"/>
              </a:rPr>
              <a:t>Interaction with Producers of Statistics</a:t>
            </a:r>
          </a:p>
        </p:txBody>
      </p:sp>
      <p:pic>
        <p:nvPicPr>
          <p:cNvPr id="5" name="Picture 2" descr="Файловый сервер иконка">
            <a:extLst>
              <a:ext uri="{FF2B5EF4-FFF2-40B4-BE49-F238E27FC236}">
                <a16:creationId xmlns:a16="http://schemas.microsoft.com/office/drawing/2014/main" id="{590705EB-5712-4590-8B7C-2F90172CE3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5631" y="4794917"/>
            <a:ext cx="1595936" cy="20496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Файловый сервер иконка">
            <a:extLst>
              <a:ext uri="{FF2B5EF4-FFF2-40B4-BE49-F238E27FC236}">
                <a16:creationId xmlns:a16="http://schemas.microsoft.com/office/drawing/2014/main" id="{590705EB-5712-4590-8B7C-2F90172CE3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05864" y="4819670"/>
            <a:ext cx="1595936" cy="2065714"/>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Группа 10">
            <a:extLst>
              <a:ext uri="{FF2B5EF4-FFF2-40B4-BE49-F238E27FC236}">
                <a16:creationId xmlns:a16="http://schemas.microsoft.com/office/drawing/2014/main" id="{35DC7CD4-F170-4084-8DFE-7C962A66B62C}"/>
              </a:ext>
            </a:extLst>
          </p:cNvPr>
          <p:cNvGrpSpPr/>
          <p:nvPr/>
        </p:nvGrpSpPr>
        <p:grpSpPr>
          <a:xfrm>
            <a:off x="3851920" y="5861442"/>
            <a:ext cx="1730838" cy="291819"/>
            <a:chOff x="4038599" y="4029215"/>
            <a:chExt cx="3667125" cy="295275"/>
          </a:xfrm>
        </p:grpSpPr>
        <p:sp>
          <p:nvSpPr>
            <p:cNvPr id="12" name="Стрелка: вправо 9">
              <a:extLst>
                <a:ext uri="{FF2B5EF4-FFF2-40B4-BE49-F238E27FC236}">
                  <a16:creationId xmlns:a16="http://schemas.microsoft.com/office/drawing/2014/main" id="{1C664A30-F0CF-4288-9FFD-16F21F9E0569}"/>
                </a:ext>
              </a:extLst>
            </p:cNvPr>
            <p:cNvSpPr/>
            <p:nvPr/>
          </p:nvSpPr>
          <p:spPr>
            <a:xfrm rot="10800000">
              <a:off x="4038599" y="4029215"/>
              <a:ext cx="3667125" cy="295275"/>
            </a:xfrm>
            <a:prstGeom prst="rightArrow">
              <a:avLst>
                <a:gd name="adj1" fmla="val 37097"/>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Прямоугольник 12">
              <a:extLst>
                <a:ext uri="{FF2B5EF4-FFF2-40B4-BE49-F238E27FC236}">
                  <a16:creationId xmlns:a16="http://schemas.microsoft.com/office/drawing/2014/main" id="{AB982FC5-6142-4E58-B055-C975A6BC2E54}"/>
                </a:ext>
              </a:extLst>
            </p:cNvPr>
            <p:cNvSpPr/>
            <p:nvPr/>
          </p:nvSpPr>
          <p:spPr>
            <a:xfrm>
              <a:off x="4707731" y="4119570"/>
              <a:ext cx="2150269" cy="1119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Группа 7">
            <a:extLst>
              <a:ext uri="{FF2B5EF4-FFF2-40B4-BE49-F238E27FC236}">
                <a16:creationId xmlns:a16="http://schemas.microsoft.com/office/drawing/2014/main" id="{9BD0F798-F42E-4F49-8ABE-13FC7F753966}"/>
              </a:ext>
            </a:extLst>
          </p:cNvPr>
          <p:cNvGrpSpPr/>
          <p:nvPr/>
        </p:nvGrpSpPr>
        <p:grpSpPr>
          <a:xfrm>
            <a:off x="3921282" y="5297421"/>
            <a:ext cx="1730838" cy="291819"/>
            <a:chOff x="4038600" y="3133725"/>
            <a:chExt cx="3667125" cy="295275"/>
          </a:xfrm>
        </p:grpSpPr>
        <p:sp>
          <p:nvSpPr>
            <p:cNvPr id="9" name="Стрелка: вправо 7">
              <a:extLst>
                <a:ext uri="{FF2B5EF4-FFF2-40B4-BE49-F238E27FC236}">
                  <a16:creationId xmlns:a16="http://schemas.microsoft.com/office/drawing/2014/main" id="{2F86C215-11CB-4100-A7D0-A154CE7D5CB4}"/>
                </a:ext>
              </a:extLst>
            </p:cNvPr>
            <p:cNvSpPr/>
            <p:nvPr/>
          </p:nvSpPr>
          <p:spPr>
            <a:xfrm>
              <a:off x="4038600" y="3133725"/>
              <a:ext cx="3667125" cy="295275"/>
            </a:xfrm>
            <a:prstGeom prst="rightArrow">
              <a:avLst>
                <a:gd name="adj1" fmla="val 37097"/>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Прямоугольник 9">
              <a:extLst>
                <a:ext uri="{FF2B5EF4-FFF2-40B4-BE49-F238E27FC236}">
                  <a16:creationId xmlns:a16="http://schemas.microsoft.com/office/drawing/2014/main" id="{E55CC4AE-443F-4C5E-A84F-C3BF9AC0CCEA}"/>
                </a:ext>
              </a:extLst>
            </p:cNvPr>
            <p:cNvSpPr/>
            <p:nvPr/>
          </p:nvSpPr>
          <p:spPr>
            <a:xfrm>
              <a:off x="5083970" y="3226594"/>
              <a:ext cx="1473994" cy="1119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Рисунок 5">
            <a:extLst>
              <a:ext uri="{FF2B5EF4-FFF2-40B4-BE49-F238E27FC236}">
                <a16:creationId xmlns:a16="http://schemas.microsoft.com/office/drawing/2014/main" id="{4737D9AA-25CD-41AC-BD74-77578C42635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36900" y="5054140"/>
            <a:ext cx="1327188" cy="1327188"/>
          </a:xfrm>
          <a:prstGeom prst="rect">
            <a:avLst/>
          </a:prstGeom>
        </p:spPr>
      </p:pic>
    </p:spTree>
    <p:extLst>
      <p:ext uri="{BB962C8B-B14F-4D97-AF65-F5344CB8AC3E}">
        <p14:creationId xmlns:p14="http://schemas.microsoft.com/office/powerpoint/2010/main" val="568734899"/>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6648</TotalTime>
  <Words>580</Words>
  <Application>Microsoft Office PowerPoint</Application>
  <PresentationFormat>Экран (4:3)</PresentationFormat>
  <Paragraphs>59</Paragraphs>
  <Slides>16</Slides>
  <Notes>15</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16</vt:i4>
      </vt:variant>
    </vt:vector>
  </HeadingPairs>
  <TitlesOfParts>
    <vt:vector size="23" baseType="lpstr">
      <vt:lpstr>Arial</vt:lpstr>
      <vt:lpstr>Calibri</vt:lpstr>
      <vt:lpstr>Calibri Light</vt:lpstr>
      <vt:lpstr>MetaNormalLF-Roman</vt:lpstr>
      <vt:lpstr>Times New Roman</vt:lpstr>
      <vt:lpstr>Times New Roman Tajik 1.0</vt:lpstr>
      <vt:lpstr>Тема Office</vt:lpstr>
      <vt:lpstr>“Trust through Interaction: Communication with Users and Producers”</vt:lpstr>
      <vt:lpstr>Trust is the main intangible  asset of the official statistics  system. It is built on three key  principles: objectivity,  transparency, and timeliness. At the same time, even the most  accurate data lose their value if users do not perceive them as credible and reliable.</vt:lpstr>
      <vt:lpstr>Modern challenges — such as the accelerating digital transformation, the growing volume of alternative information sources, and the increasing public scrutiny of the quality of decisions based on statistics — intensify  the need to strengthen trust. Communication errors, delays in  data publication, and a lack of  clear connection between producers  and users can undermine the authority  of national statistical offices.</vt:lpstr>
      <vt:lpstr>In this regard, building a sustainable system of trust is possible only through open dialogue and partnership between statistical agencies and ministries and departments — as data producers —  as well as the business community,  researchers, and the general public  — as information users.</vt:lpstr>
      <vt:lpstr>The Agency on Statistics of the  Republic of Tajikistan regards  users as key partners in the  process of producing statistical  information. Trust is built not only through the publication of data, but also through the ability to explain, accompany, and adapt it to the needs of different categories of users.</vt:lpstr>
      <vt:lpstr>In this regard, the Agency is implementing:– mechanisms for direct feedback through user surveys,– upgraded analytical sections on the official web portal,– personalized user accounts,– thematic statistical bulletins, and interactive dashboards for public administration bodies.</vt:lpstr>
      <vt:lpstr>An important role is played by engagement with the business and scientific communities. Requests for the development of new indicators — for example, in the areas of climate change, energy, investment, and adaptation to international agreements — are formed, in part, through dialogue with users. We adhere to the principle that “statistics should be produced where  they are in demand.”</vt:lpstr>
      <vt:lpstr>Equally important is communication with ministries and organizations that serve as providers of administrative data. Based on the  Agency’s coordinating  role, a multi-level  interaction system is  being established,  which includes:  - standardization of terminology, - implementation of uniform standards  for data collection and exchange, - development of inter-agency  integration mechanisms, - transition to a platform-based system  for managing statistical processes</vt:lpstr>
      <vt:lpstr>As part of the digitalization of the national statistical system, electronic channels for information transfer with ministries and agencies are being implemented. The use of structured data exchange methods improves accuracy and reduces data processing time. This approach not only reduces the burden on respondents but also improves coordination in preparing reports for national projects and international commitments, including indicators for the Sustainable Development Goals and the Paris Agreement</vt:lpstr>
      <vt:lpstr>In the context of the digital economy, the Agency is consistently shifting from traditional methods of data collection and processing to a digital model based on platform solutions. It should be noted that the World Bank's midterm review concluded that overall progress in achieving results is good, particularly based on two indicators:  - Statistical Performance Index  (target score: 70.0); - Open Data  Inventory Index (target score: 60.0); </vt:lpstr>
      <vt:lpstr>Key focus areas include: creation of integrated digital platforms for data collection, processing, and visualization;  implementation of electronic reporting forms and respondent portals; development of analytical dashboards for public administration users;  adaptation of Big Data to statistical processes where feasible;  development of open data services.</vt:lpstr>
      <vt:lpstr>Particular attention is given to information security, the protection of personal data, and adherence to confidentiality principles, which also helps strengthen trust in official statistics.</vt:lpstr>
      <vt:lpstr>Thanks to sustained collaboration with national partners and the international community, the Agency has achieved a number of significant results: - the infrastructure of statistical  processes has been modernized  through the use of digital solutions; - electronic data exchange systems have  been implemented with key ministries; - international cooperation has been expanded  with the UN, the World Bank, the Eurasian  Economic Commission, the statistical  committees of CIS countries, and other partners; - the Republic of Tajikistan’s standing in international comparative reviews of statistical systems has been improved;</vt:lpstr>
      <vt:lpstr>  In the near future, the Agency on Statistics intends to continue: - strengthening trust in official statistics through transparency and regular dialogue, - expanding the digital capabilities of the statistical ecosystem, - implementing platform-based interaction involving both data providers and users,  </vt:lpstr>
      <vt:lpstr>  In conclusion, I would like to emphasize that statistics are not just numbers. They are a tool for managing the country’s development, a factor in the stability of government policy, and a foundation for building public trust. Therefore, strengthening trust through interaction is our shared responsibility and a strategic priority. Thank you for your attention, and I remain open to further constructive collaboration.  </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JM</dc:creator>
  <cp:lastModifiedBy>Furkat</cp:lastModifiedBy>
  <cp:revision>785</cp:revision>
  <cp:lastPrinted>2014-12-11T14:48:39Z</cp:lastPrinted>
  <dcterms:created xsi:type="dcterms:W3CDTF">2011-12-01T19:10:40Z</dcterms:created>
  <dcterms:modified xsi:type="dcterms:W3CDTF">2025-10-31T09:38:19Z</dcterms:modified>
</cp:coreProperties>
</file>